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Raleway Bold" charset="1" panose="00000000000000000000"/>
      <p:regular r:id="rId22"/>
    </p:embeddedFont>
    <p:embeddedFont>
      <p:font typeface="Raleway Heavy" charset="1" panose="00000000000000000000"/>
      <p:regular r:id="rId23"/>
    </p:embeddedFont>
    <p:embeddedFont>
      <p:font typeface="Raleway" charset="1" panose="000000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B8B8B8"/>
        </a:solidFill>
      </p:bgPr>
    </p:bg>
    <p:spTree>
      <p:nvGrpSpPr>
        <p:cNvPr id="1" name=""/>
        <p:cNvGrpSpPr/>
        <p:nvPr/>
      </p:nvGrpSpPr>
      <p:grpSpPr>
        <a:xfrm>
          <a:off x="0" y="0"/>
          <a:ext cx="0" cy="0"/>
          <a:chOff x="0" y="0"/>
          <a:chExt cx="0" cy="0"/>
        </a:xfrm>
      </p:grpSpPr>
      <p:grpSp>
        <p:nvGrpSpPr>
          <p:cNvPr name="Group 2" id="2"/>
          <p:cNvGrpSpPr/>
          <p:nvPr/>
        </p:nvGrpSpPr>
        <p:grpSpPr>
          <a:xfrm rot="0">
            <a:off x="14873934" y="6842795"/>
            <a:ext cx="5809652" cy="580965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C6269E">
                      <a:alpha val="100000"/>
                    </a:srgbClr>
                  </a:gs>
                  <a:gs pos="100000">
                    <a:srgbClr val="DDBAFF">
                      <a:alpha val="12000"/>
                    </a:srgbClr>
                  </a:gs>
                </a:gsLst>
                <a:lin ang="0"/>
              </a:gradFill>
              <a:prstDash val="solid"/>
              <a:miter/>
            </a:ln>
          </p:spPr>
        </p:sp>
        <p:sp>
          <p:nvSpPr>
            <p:cNvPr name="TextBox 4" id="4"/>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5" id="5"/>
          <p:cNvSpPr txBox="true"/>
          <p:nvPr/>
        </p:nvSpPr>
        <p:spPr>
          <a:xfrm rot="0">
            <a:off x="772786" y="5808622"/>
            <a:ext cx="8713302" cy="1494346"/>
          </a:xfrm>
          <a:prstGeom prst="rect">
            <a:avLst/>
          </a:prstGeom>
        </p:spPr>
        <p:txBody>
          <a:bodyPr anchor="t" rtlCol="false" tIns="0" lIns="0" bIns="0" rIns="0">
            <a:spAutoFit/>
          </a:bodyPr>
          <a:lstStyle/>
          <a:p>
            <a:pPr algn="l">
              <a:lnSpc>
                <a:spcPts val="3838"/>
              </a:lnSpc>
            </a:pPr>
            <a:r>
              <a:rPr lang="en-US" sz="3690" b="true">
                <a:solidFill>
                  <a:srgbClr val="C6269E"/>
                </a:solidFill>
                <a:latin typeface="Raleway Bold"/>
                <a:ea typeface="Raleway Bold"/>
                <a:cs typeface="Raleway Bold"/>
                <a:sym typeface="Raleway Bold"/>
              </a:rPr>
              <a:t>Soad Mohamed             221001449</a:t>
            </a:r>
          </a:p>
          <a:p>
            <a:pPr algn="l">
              <a:lnSpc>
                <a:spcPts val="3838"/>
              </a:lnSpc>
            </a:pPr>
          </a:p>
          <a:p>
            <a:pPr algn="l">
              <a:lnSpc>
                <a:spcPts val="3838"/>
              </a:lnSpc>
              <a:spcBef>
                <a:spcPct val="0"/>
              </a:spcBef>
            </a:pPr>
            <a:r>
              <a:rPr lang="en-US" b="true" sz="3690">
                <a:solidFill>
                  <a:srgbClr val="C6269E"/>
                </a:solidFill>
                <a:latin typeface="Raleway Bold"/>
                <a:ea typeface="Raleway Bold"/>
                <a:cs typeface="Raleway Bold"/>
                <a:sym typeface="Raleway Bold"/>
              </a:rPr>
              <a:t>Manar Abdelmonem   221001939</a:t>
            </a:r>
          </a:p>
        </p:txBody>
      </p:sp>
      <p:sp>
        <p:nvSpPr>
          <p:cNvPr name="Freeform 6" id="6"/>
          <p:cNvSpPr/>
          <p:nvPr/>
        </p:nvSpPr>
        <p:spPr>
          <a:xfrm flipH="false" flipV="false" rot="0">
            <a:off x="-8812749" y="-12903484"/>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2"/>
            <a:stretch>
              <a:fillRect l="0" t="0" r="0" b="0"/>
            </a:stretch>
          </a:blipFill>
        </p:spPr>
      </p:sp>
      <p:sp>
        <p:nvSpPr>
          <p:cNvPr name="TextBox 7" id="7"/>
          <p:cNvSpPr txBox="true"/>
          <p:nvPr/>
        </p:nvSpPr>
        <p:spPr>
          <a:xfrm rot="0">
            <a:off x="1028700" y="1143000"/>
            <a:ext cx="16014227" cy="2143761"/>
          </a:xfrm>
          <a:prstGeom prst="rect">
            <a:avLst/>
          </a:prstGeom>
        </p:spPr>
        <p:txBody>
          <a:bodyPr anchor="t" rtlCol="false" tIns="0" lIns="0" bIns="0" rIns="0">
            <a:spAutoFit/>
          </a:bodyPr>
          <a:lstStyle/>
          <a:p>
            <a:pPr algn="l">
              <a:lnSpc>
                <a:spcPts val="8320"/>
              </a:lnSpc>
              <a:spcBef>
                <a:spcPct val="0"/>
              </a:spcBef>
            </a:pPr>
            <a:r>
              <a:rPr lang="en-US" b="true" sz="8000">
                <a:solidFill>
                  <a:srgbClr val="FFFFFF"/>
                </a:solidFill>
                <a:latin typeface="Raleway Heavy"/>
                <a:ea typeface="Raleway Heavy"/>
                <a:cs typeface="Raleway Heavy"/>
                <a:sym typeface="Raleway Heavy"/>
              </a:rPr>
              <a:t>Advanced Programming and Data Analysis Project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BBBBBB"/>
        </a:solidFill>
      </p:bgPr>
    </p:bg>
    <p:spTree>
      <p:nvGrpSpPr>
        <p:cNvPr id="1" name=""/>
        <p:cNvGrpSpPr/>
        <p:nvPr/>
      </p:nvGrpSpPr>
      <p:grpSpPr>
        <a:xfrm>
          <a:off x="0" y="0"/>
          <a:ext cx="0" cy="0"/>
          <a:chOff x="0" y="0"/>
          <a:chExt cx="0" cy="0"/>
        </a:xfrm>
      </p:grpSpPr>
      <p:sp>
        <p:nvSpPr>
          <p:cNvPr name="Freeform 2" id="2"/>
          <p:cNvSpPr/>
          <p:nvPr/>
        </p:nvSpPr>
        <p:spPr>
          <a:xfrm flipH="false" flipV="false" rot="0">
            <a:off x="537388" y="2408933"/>
            <a:ext cx="10866299" cy="7878067"/>
          </a:xfrm>
          <a:custGeom>
            <a:avLst/>
            <a:gdLst/>
            <a:ahLst/>
            <a:cxnLst/>
            <a:rect r="r" b="b" t="t" l="l"/>
            <a:pathLst>
              <a:path h="7878067" w="10866299">
                <a:moveTo>
                  <a:pt x="0" y="0"/>
                </a:moveTo>
                <a:lnTo>
                  <a:pt x="10866300" y="0"/>
                </a:lnTo>
                <a:lnTo>
                  <a:pt x="10866300" y="7878067"/>
                </a:lnTo>
                <a:lnTo>
                  <a:pt x="0" y="7878067"/>
                </a:lnTo>
                <a:lnTo>
                  <a:pt x="0" y="0"/>
                </a:lnTo>
                <a:close/>
              </a:path>
            </a:pathLst>
          </a:custGeom>
          <a:blipFill>
            <a:blip r:embed="rId2"/>
            <a:stretch>
              <a:fillRect l="0" t="0" r="0" b="0"/>
            </a:stretch>
          </a:blipFill>
        </p:spPr>
      </p:sp>
      <p:sp>
        <p:nvSpPr>
          <p:cNvPr name="Freeform 3" id="3"/>
          <p:cNvSpPr/>
          <p:nvPr/>
        </p:nvSpPr>
        <p:spPr>
          <a:xfrm flipH="false" flipV="false" rot="0">
            <a:off x="10870556" y="-12607486"/>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3"/>
            <a:stretch>
              <a:fillRect l="0" t="0" r="0" b="0"/>
            </a:stretch>
          </a:blipFill>
        </p:spPr>
      </p:sp>
      <p:grpSp>
        <p:nvGrpSpPr>
          <p:cNvPr name="Group 4" id="4"/>
          <p:cNvGrpSpPr/>
          <p:nvPr/>
        </p:nvGrpSpPr>
        <p:grpSpPr>
          <a:xfrm rot="0">
            <a:off x="1940824" y="3193386"/>
            <a:ext cx="566540" cy="56654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000000">
                <a:alpha val="0"/>
              </a:srgbClr>
            </a:solidFill>
            <a:ln w="38100" cap="sq">
              <a:solidFill>
                <a:srgbClr val="FFDE59"/>
              </a:solidFill>
              <a:prstDash val="solid"/>
              <a:miter/>
            </a:ln>
          </p:spPr>
        </p:sp>
        <p:sp>
          <p:nvSpPr>
            <p:cNvPr name="TextBox 6" id="6"/>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7" id="7"/>
          <p:cNvSpPr txBox="true"/>
          <p:nvPr/>
        </p:nvSpPr>
        <p:spPr>
          <a:xfrm rot="0">
            <a:off x="537388" y="456384"/>
            <a:ext cx="495942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Results</a:t>
            </a:r>
          </a:p>
        </p:txBody>
      </p:sp>
      <p:sp>
        <p:nvSpPr>
          <p:cNvPr name="TextBox 8" id="8"/>
          <p:cNvSpPr txBox="true"/>
          <p:nvPr/>
        </p:nvSpPr>
        <p:spPr>
          <a:xfrm rot="0">
            <a:off x="537388" y="1652697"/>
            <a:ext cx="7548602" cy="659064"/>
          </a:xfrm>
          <a:prstGeom prst="rect">
            <a:avLst/>
          </a:prstGeom>
        </p:spPr>
        <p:txBody>
          <a:bodyPr anchor="t" rtlCol="false" tIns="0" lIns="0" bIns="0" rIns="0">
            <a:spAutoFit/>
          </a:bodyPr>
          <a:lstStyle/>
          <a:p>
            <a:pPr algn="l">
              <a:lnSpc>
                <a:spcPts val="4967"/>
              </a:lnSpc>
              <a:spcBef>
                <a:spcPct val="0"/>
              </a:spcBef>
            </a:pPr>
            <a:r>
              <a:rPr lang="en-US" b="true" sz="4776">
                <a:solidFill>
                  <a:srgbClr val="C6269E"/>
                </a:solidFill>
                <a:latin typeface="Raleway Bold"/>
                <a:ea typeface="Raleway Bold"/>
                <a:cs typeface="Raleway Bold"/>
                <a:sym typeface="Raleway Bold"/>
              </a:rPr>
              <a:t>MAPK Pathway</a:t>
            </a:r>
          </a:p>
        </p:txBody>
      </p:sp>
      <p:sp>
        <p:nvSpPr>
          <p:cNvPr name="TextBox 9" id="9"/>
          <p:cNvSpPr txBox="true"/>
          <p:nvPr/>
        </p:nvSpPr>
        <p:spPr>
          <a:xfrm rot="0">
            <a:off x="11669212" y="4846478"/>
            <a:ext cx="5955950" cy="1224141"/>
          </a:xfrm>
          <a:prstGeom prst="rect">
            <a:avLst/>
          </a:prstGeom>
        </p:spPr>
        <p:txBody>
          <a:bodyPr anchor="t" rtlCol="false" tIns="0" lIns="0" bIns="0" rIns="0">
            <a:spAutoFit/>
          </a:bodyPr>
          <a:lstStyle/>
          <a:p>
            <a:pPr algn="just">
              <a:lnSpc>
                <a:spcPts val="3180"/>
              </a:lnSpc>
              <a:spcBef>
                <a:spcPct val="0"/>
              </a:spcBef>
            </a:pPr>
            <a:r>
              <a:rPr lang="en-US" b="true" sz="3058">
                <a:solidFill>
                  <a:srgbClr val="F2F1EB"/>
                </a:solidFill>
                <a:latin typeface="Raleway Bold"/>
                <a:ea typeface="Raleway Bold"/>
                <a:cs typeface="Raleway Bold"/>
                <a:sym typeface="Raleway Bold"/>
              </a:rPr>
              <a:t>Upregulation of Voltage-dependent calcium channels (CACN),</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BBBBBB"/>
        </a:solidFill>
      </p:bgPr>
    </p:bg>
    <p:spTree>
      <p:nvGrpSpPr>
        <p:cNvPr id="1" name=""/>
        <p:cNvGrpSpPr/>
        <p:nvPr/>
      </p:nvGrpSpPr>
      <p:grpSpPr>
        <a:xfrm>
          <a:off x="0" y="0"/>
          <a:ext cx="0" cy="0"/>
          <a:chOff x="0" y="0"/>
          <a:chExt cx="0" cy="0"/>
        </a:xfrm>
      </p:grpSpPr>
      <p:grpSp>
        <p:nvGrpSpPr>
          <p:cNvPr name="Group 2" id="2"/>
          <p:cNvGrpSpPr/>
          <p:nvPr/>
        </p:nvGrpSpPr>
        <p:grpSpPr>
          <a:xfrm rot="2087854">
            <a:off x="11310964" y="3375258"/>
            <a:ext cx="6172303" cy="617230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C6269E">
                      <a:alpha val="100000"/>
                    </a:srgbClr>
                  </a:gs>
                  <a:gs pos="100000">
                    <a:srgbClr val="7A126A">
                      <a:alpha val="100000"/>
                    </a:srgbClr>
                  </a:gs>
                </a:gsLst>
                <a:lin ang="0"/>
              </a:gradFill>
              <a:prstDash val="solid"/>
              <a:miter/>
            </a:ln>
          </p:spPr>
        </p:sp>
        <p:sp>
          <p:nvSpPr>
            <p:cNvPr name="TextBox 4" id="4"/>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5" id="5"/>
          <p:cNvGrpSpPr/>
          <p:nvPr/>
        </p:nvGrpSpPr>
        <p:grpSpPr>
          <a:xfrm rot="2087854">
            <a:off x="1113279" y="3335065"/>
            <a:ext cx="6402360" cy="640236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C6269E">
                      <a:alpha val="100000"/>
                    </a:srgbClr>
                  </a:gs>
                  <a:gs pos="100000">
                    <a:srgbClr val="7A126A">
                      <a:alpha val="100000"/>
                    </a:srgbClr>
                  </a:gs>
                </a:gsLst>
                <a:lin ang="0"/>
              </a:gradFill>
              <a:prstDash val="solid"/>
              <a:miter/>
            </a:ln>
          </p:spPr>
        </p:sp>
        <p:sp>
          <p:nvSpPr>
            <p:cNvPr name="TextBox 7" id="7"/>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8" id="8"/>
          <p:cNvSpPr txBox="true"/>
          <p:nvPr/>
        </p:nvSpPr>
        <p:spPr>
          <a:xfrm rot="0">
            <a:off x="5231975" y="1133475"/>
            <a:ext cx="9178609" cy="2009327"/>
          </a:xfrm>
          <a:prstGeom prst="rect">
            <a:avLst/>
          </a:prstGeom>
        </p:spPr>
        <p:txBody>
          <a:bodyPr anchor="t" rtlCol="false" tIns="0" lIns="0" bIns="0" rIns="0">
            <a:spAutoFit/>
          </a:bodyPr>
          <a:lstStyle/>
          <a:p>
            <a:pPr algn="l">
              <a:lnSpc>
                <a:spcPts val="7774"/>
              </a:lnSpc>
              <a:spcBef>
                <a:spcPct val="0"/>
              </a:spcBef>
            </a:pPr>
            <a:r>
              <a:rPr lang="en-US" b="true" sz="7475">
                <a:solidFill>
                  <a:srgbClr val="FFFFFA"/>
                </a:solidFill>
                <a:latin typeface="Raleway Bold"/>
                <a:ea typeface="Raleway Bold"/>
                <a:cs typeface="Raleway Bold"/>
                <a:sym typeface="Raleway Bold"/>
              </a:rPr>
              <a:t>CACN and ADRA1D Upregulation</a:t>
            </a:r>
          </a:p>
        </p:txBody>
      </p:sp>
      <p:sp>
        <p:nvSpPr>
          <p:cNvPr name="TextBox 9" id="9"/>
          <p:cNvSpPr txBox="true"/>
          <p:nvPr/>
        </p:nvSpPr>
        <p:spPr>
          <a:xfrm rot="0">
            <a:off x="1688386" y="4784418"/>
            <a:ext cx="5252145" cy="3788138"/>
          </a:xfrm>
          <a:prstGeom prst="rect">
            <a:avLst/>
          </a:prstGeom>
        </p:spPr>
        <p:txBody>
          <a:bodyPr anchor="t" rtlCol="false" tIns="0" lIns="0" bIns="0" rIns="0">
            <a:spAutoFit/>
          </a:bodyPr>
          <a:lstStyle/>
          <a:p>
            <a:pPr algn="ctr">
              <a:lnSpc>
                <a:spcPts val="4347"/>
              </a:lnSpc>
            </a:pPr>
            <a:r>
              <a:rPr lang="en-US" sz="3105" b="true">
                <a:solidFill>
                  <a:srgbClr val="FFFFFA"/>
                </a:solidFill>
                <a:latin typeface="Raleway Bold"/>
                <a:ea typeface="Raleway Bold"/>
                <a:cs typeface="Raleway Bold"/>
                <a:sym typeface="Raleway Bold"/>
              </a:rPr>
              <a:t>CACN is located at the cell membrane open in response to electrical signal to allow calcium to enter.</a:t>
            </a:r>
          </a:p>
          <a:p>
            <a:pPr algn="ctr">
              <a:lnSpc>
                <a:spcPts val="4347"/>
              </a:lnSpc>
            </a:pPr>
            <a:r>
              <a:rPr lang="en-US" b="true" sz="3105">
                <a:solidFill>
                  <a:srgbClr val="FFFFFA"/>
                </a:solidFill>
                <a:latin typeface="Raleway Bold"/>
                <a:ea typeface="Raleway Bold"/>
                <a:cs typeface="Raleway Bold"/>
                <a:sym typeface="Raleway Bold"/>
              </a:rPr>
              <a:t>ADRA1D cells signal to contract</a:t>
            </a:r>
          </a:p>
        </p:txBody>
      </p:sp>
      <p:sp>
        <p:nvSpPr>
          <p:cNvPr name="TextBox 10" id="10"/>
          <p:cNvSpPr txBox="true"/>
          <p:nvPr/>
        </p:nvSpPr>
        <p:spPr>
          <a:xfrm rot="0">
            <a:off x="12570722" y="4765368"/>
            <a:ext cx="3679725" cy="3092320"/>
          </a:xfrm>
          <a:prstGeom prst="rect">
            <a:avLst/>
          </a:prstGeom>
        </p:spPr>
        <p:txBody>
          <a:bodyPr anchor="t" rtlCol="false" tIns="0" lIns="0" bIns="0" rIns="0">
            <a:spAutoFit/>
          </a:bodyPr>
          <a:lstStyle/>
          <a:p>
            <a:pPr algn="ctr">
              <a:lnSpc>
                <a:spcPts val="4907"/>
              </a:lnSpc>
            </a:pPr>
            <a:r>
              <a:rPr lang="en-US" b="true" sz="3505">
                <a:solidFill>
                  <a:srgbClr val="FFFFFA"/>
                </a:solidFill>
                <a:latin typeface="Raleway Bold"/>
                <a:ea typeface="Raleway Bold"/>
                <a:cs typeface="Raleway Bold"/>
                <a:sym typeface="Raleway Bold"/>
              </a:rPr>
              <a:t>Hyper responsiveness, vasoconstriction, vascular dysfunction</a:t>
            </a:r>
          </a:p>
        </p:txBody>
      </p:sp>
      <p:sp>
        <p:nvSpPr>
          <p:cNvPr name="AutoShape 11" id="11"/>
          <p:cNvSpPr/>
          <p:nvPr/>
        </p:nvSpPr>
        <p:spPr>
          <a:xfrm flipV="true">
            <a:off x="7529144" y="6033576"/>
            <a:ext cx="3810949" cy="0"/>
          </a:xfrm>
          <a:prstGeom prst="line">
            <a:avLst/>
          </a:prstGeom>
          <a:ln cap="flat" w="57150">
            <a:solidFill>
              <a:srgbClr val="FFFFFF"/>
            </a:solidFill>
            <a:prstDash val="solid"/>
            <a:headEnd type="oval" len="lg" w="lg"/>
            <a:tailEnd type="oval" len="lg" w="lg"/>
          </a:ln>
        </p:spPr>
      </p:sp>
    </p:spTree>
  </p:cSld>
  <p:clrMapOvr>
    <a:masterClrMapping/>
  </p:clrMapOvr>
</p:sld>
</file>

<file path=ppt/slides/slide12.xml><?xml version="1.0" encoding="utf-8"?>
<p:sld xmlns:p="http://schemas.openxmlformats.org/presentationml/2006/main" xmlns:a="http://schemas.openxmlformats.org/drawingml/2006/main">
  <p:cSld>
    <p:bg>
      <p:bgPr>
        <a:solidFill>
          <a:srgbClr val="BBBBBB"/>
        </a:solidFill>
      </p:bgPr>
    </p:bg>
    <p:spTree>
      <p:nvGrpSpPr>
        <p:cNvPr id="1" name=""/>
        <p:cNvGrpSpPr/>
        <p:nvPr/>
      </p:nvGrpSpPr>
      <p:grpSpPr>
        <a:xfrm>
          <a:off x="0" y="0"/>
          <a:ext cx="0" cy="0"/>
          <a:chOff x="0" y="0"/>
          <a:chExt cx="0" cy="0"/>
        </a:xfrm>
      </p:grpSpPr>
      <p:grpSp>
        <p:nvGrpSpPr>
          <p:cNvPr name="Group 2" id="2"/>
          <p:cNvGrpSpPr/>
          <p:nvPr/>
        </p:nvGrpSpPr>
        <p:grpSpPr>
          <a:xfrm rot="2087854">
            <a:off x="1145025" y="2613526"/>
            <a:ext cx="6797545" cy="6797545"/>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C6269E">
                      <a:alpha val="100000"/>
                    </a:srgbClr>
                  </a:gs>
                  <a:gs pos="100000">
                    <a:srgbClr val="7A126A">
                      <a:alpha val="100000"/>
                    </a:srgbClr>
                  </a:gs>
                </a:gsLst>
                <a:lin ang="0"/>
              </a:gradFill>
              <a:prstDash val="solid"/>
              <a:miter/>
            </a:ln>
          </p:spPr>
        </p:sp>
        <p:sp>
          <p:nvSpPr>
            <p:cNvPr name="TextBox 4" id="4"/>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5" id="5"/>
          <p:cNvSpPr txBox="true"/>
          <p:nvPr/>
        </p:nvSpPr>
        <p:spPr>
          <a:xfrm rot="0">
            <a:off x="5779902" y="906244"/>
            <a:ext cx="9012686"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Discussion</a:t>
            </a:r>
          </a:p>
        </p:txBody>
      </p:sp>
      <p:sp>
        <p:nvSpPr>
          <p:cNvPr name="TextBox 6" id="6"/>
          <p:cNvSpPr txBox="true"/>
          <p:nvPr/>
        </p:nvSpPr>
        <p:spPr>
          <a:xfrm rot="0">
            <a:off x="2731551" y="3548436"/>
            <a:ext cx="3624492" cy="1196169"/>
          </a:xfrm>
          <a:prstGeom prst="rect">
            <a:avLst/>
          </a:prstGeom>
        </p:spPr>
        <p:txBody>
          <a:bodyPr anchor="t" rtlCol="false" tIns="0" lIns="0" bIns="0" rIns="0">
            <a:spAutoFit/>
          </a:bodyPr>
          <a:lstStyle/>
          <a:p>
            <a:pPr algn="ctr">
              <a:lnSpc>
                <a:spcPts val="4628"/>
              </a:lnSpc>
            </a:pPr>
            <a:r>
              <a:rPr lang="en-US" sz="4450" b="true">
                <a:solidFill>
                  <a:srgbClr val="C6269E"/>
                </a:solidFill>
                <a:latin typeface="Raleway Bold"/>
                <a:ea typeface="Raleway Bold"/>
                <a:cs typeface="Raleway Bold"/>
                <a:sym typeface="Raleway Bold"/>
              </a:rPr>
              <a:t>Alzheimer's</a:t>
            </a:r>
          </a:p>
          <a:p>
            <a:pPr algn="ctr">
              <a:lnSpc>
                <a:spcPts val="4628"/>
              </a:lnSpc>
              <a:spcBef>
                <a:spcPct val="0"/>
              </a:spcBef>
            </a:pPr>
          </a:p>
        </p:txBody>
      </p:sp>
      <p:sp>
        <p:nvSpPr>
          <p:cNvPr name="TextBox 7" id="7"/>
          <p:cNvSpPr txBox="true"/>
          <p:nvPr/>
        </p:nvSpPr>
        <p:spPr>
          <a:xfrm rot="0">
            <a:off x="1955407" y="4528882"/>
            <a:ext cx="5176780" cy="4106955"/>
          </a:xfrm>
          <a:prstGeom prst="rect">
            <a:avLst/>
          </a:prstGeom>
        </p:spPr>
        <p:txBody>
          <a:bodyPr anchor="t" rtlCol="false" tIns="0" lIns="0" bIns="0" rIns="0">
            <a:spAutoFit/>
          </a:bodyPr>
          <a:lstStyle/>
          <a:p>
            <a:pPr algn="ctr">
              <a:lnSpc>
                <a:spcPts val="4089"/>
              </a:lnSpc>
            </a:pPr>
            <a:r>
              <a:rPr lang="en-US" b="true" sz="2921">
                <a:solidFill>
                  <a:srgbClr val="FFFFFA"/>
                </a:solidFill>
                <a:latin typeface="Raleway Bold"/>
                <a:ea typeface="Raleway Bold"/>
                <a:cs typeface="Raleway Bold"/>
                <a:sym typeface="Raleway Bold"/>
              </a:rPr>
              <a:t>Calcium Overload: In Alzheimer's, "calcium dysregulation" is a known toxicity mechanism. If CACN channels are overactive, too much calcium enters neurons, leading to cell death (excitotoxicity).</a:t>
            </a:r>
          </a:p>
        </p:txBody>
      </p:sp>
      <p:sp>
        <p:nvSpPr>
          <p:cNvPr name="TextBox 8" id="8"/>
          <p:cNvSpPr txBox="true"/>
          <p:nvPr/>
        </p:nvSpPr>
        <p:spPr>
          <a:xfrm rot="0">
            <a:off x="11320797" y="3839156"/>
            <a:ext cx="3765663" cy="614729"/>
          </a:xfrm>
          <a:prstGeom prst="rect">
            <a:avLst/>
          </a:prstGeom>
        </p:spPr>
        <p:txBody>
          <a:bodyPr anchor="t" rtlCol="false" tIns="0" lIns="0" bIns="0" rIns="0">
            <a:spAutoFit/>
          </a:bodyPr>
          <a:lstStyle/>
          <a:p>
            <a:pPr algn="ctr">
              <a:lnSpc>
                <a:spcPts val="4628"/>
              </a:lnSpc>
              <a:spcBef>
                <a:spcPct val="0"/>
              </a:spcBef>
            </a:pPr>
            <a:r>
              <a:rPr lang="en-US" b="true" sz="4450">
                <a:solidFill>
                  <a:srgbClr val="C6269E"/>
                </a:solidFill>
                <a:latin typeface="Raleway Bold"/>
                <a:ea typeface="Raleway Bold"/>
                <a:cs typeface="Raleway Bold"/>
                <a:sym typeface="Raleway Bold"/>
              </a:rPr>
              <a:t>COVID-19</a:t>
            </a:r>
          </a:p>
        </p:txBody>
      </p:sp>
      <p:sp>
        <p:nvSpPr>
          <p:cNvPr name="TextBox 9" id="9"/>
          <p:cNvSpPr txBox="true"/>
          <p:nvPr/>
        </p:nvSpPr>
        <p:spPr>
          <a:xfrm rot="0">
            <a:off x="11084328" y="4677930"/>
            <a:ext cx="4755891" cy="4106955"/>
          </a:xfrm>
          <a:prstGeom prst="rect">
            <a:avLst/>
          </a:prstGeom>
        </p:spPr>
        <p:txBody>
          <a:bodyPr anchor="t" rtlCol="false" tIns="0" lIns="0" bIns="0" rIns="0">
            <a:spAutoFit/>
          </a:bodyPr>
          <a:lstStyle/>
          <a:p>
            <a:pPr algn="ctr">
              <a:lnSpc>
                <a:spcPts val="4089"/>
              </a:lnSpc>
            </a:pPr>
            <a:r>
              <a:rPr lang="en-US" b="true" sz="2921">
                <a:solidFill>
                  <a:srgbClr val="FFFFFA"/>
                </a:solidFill>
                <a:latin typeface="Raleway Bold"/>
                <a:ea typeface="Raleway Bold"/>
                <a:cs typeface="Raleway Bold"/>
                <a:sym typeface="Raleway Bold"/>
              </a:rPr>
              <a:t>Vascular constriction: In COVID-19, this mechanism explains the vascular damage and clotting risks, as the blood vessels are under constant stress from this calcium-driven contraction.</a:t>
            </a:r>
          </a:p>
        </p:txBody>
      </p:sp>
      <p:sp>
        <p:nvSpPr>
          <p:cNvPr name="AutoShape 10" id="10"/>
          <p:cNvSpPr/>
          <p:nvPr/>
        </p:nvSpPr>
        <p:spPr>
          <a:xfrm>
            <a:off x="8008951" y="6030405"/>
            <a:ext cx="1903802" cy="0"/>
          </a:xfrm>
          <a:prstGeom prst="line">
            <a:avLst/>
          </a:prstGeom>
          <a:ln cap="flat" w="57150">
            <a:solidFill>
              <a:srgbClr val="FFFFFF"/>
            </a:solidFill>
            <a:prstDash val="solid"/>
            <a:headEnd type="oval" len="lg" w="lg"/>
            <a:tailEnd type="oval" len="lg" w="lg"/>
          </a:ln>
        </p:spPr>
      </p:sp>
      <p:grpSp>
        <p:nvGrpSpPr>
          <p:cNvPr name="Group 11" id="11"/>
          <p:cNvGrpSpPr/>
          <p:nvPr/>
        </p:nvGrpSpPr>
        <p:grpSpPr>
          <a:xfrm rot="-3870084">
            <a:off x="10063501" y="2813263"/>
            <a:ext cx="6797545" cy="679754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C6269E">
                      <a:alpha val="100000"/>
                    </a:srgbClr>
                  </a:gs>
                  <a:gs pos="100000">
                    <a:srgbClr val="7A126A">
                      <a:alpha val="100000"/>
                    </a:srgbClr>
                  </a:gs>
                </a:gsLst>
                <a:lin ang="0"/>
              </a:gradFill>
              <a:prstDash val="solid"/>
              <a:miter/>
            </a:ln>
          </p:spPr>
        </p:sp>
        <p:sp>
          <p:nvSpPr>
            <p:cNvPr name="TextBox 13" id="13"/>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13.xml><?xml version="1.0" encoding="utf-8"?>
<p:sld xmlns:p="http://schemas.openxmlformats.org/presentationml/2006/main" xmlns:a="http://schemas.openxmlformats.org/drawingml/2006/main">
  <p:cSld>
    <p:bg>
      <p:bgPr>
        <a:solidFill>
          <a:srgbClr val="BBBBBB"/>
        </a:solidFill>
      </p:bgPr>
    </p:bg>
    <p:spTree>
      <p:nvGrpSpPr>
        <p:cNvPr id="1" name=""/>
        <p:cNvGrpSpPr/>
        <p:nvPr/>
      </p:nvGrpSpPr>
      <p:grpSpPr>
        <a:xfrm>
          <a:off x="0" y="0"/>
          <a:ext cx="0" cy="0"/>
          <a:chOff x="0" y="0"/>
          <a:chExt cx="0" cy="0"/>
        </a:xfrm>
      </p:grpSpPr>
      <p:grpSp>
        <p:nvGrpSpPr>
          <p:cNvPr name="Group 2" id="2"/>
          <p:cNvGrpSpPr/>
          <p:nvPr/>
        </p:nvGrpSpPr>
        <p:grpSpPr>
          <a:xfrm rot="2087854">
            <a:off x="11148051" y="2624360"/>
            <a:ext cx="6771794" cy="677179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C6269E">
                      <a:alpha val="100000"/>
                    </a:srgbClr>
                  </a:gs>
                  <a:gs pos="100000">
                    <a:srgbClr val="7A126A">
                      <a:alpha val="100000"/>
                    </a:srgbClr>
                  </a:gs>
                </a:gsLst>
                <a:lin ang="0"/>
              </a:gradFill>
              <a:prstDash val="solid"/>
              <a:miter/>
            </a:ln>
          </p:spPr>
        </p:sp>
        <p:sp>
          <p:nvSpPr>
            <p:cNvPr name="TextBox 4" id="4"/>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5" id="5"/>
          <p:cNvGrpSpPr/>
          <p:nvPr/>
        </p:nvGrpSpPr>
        <p:grpSpPr>
          <a:xfrm rot="2087854">
            <a:off x="640711" y="2431172"/>
            <a:ext cx="7158170" cy="715817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gradFill>
                <a:gsLst>
                  <a:gs pos="0">
                    <a:srgbClr val="C6269E">
                      <a:alpha val="100000"/>
                    </a:srgbClr>
                  </a:gs>
                  <a:gs pos="100000">
                    <a:srgbClr val="7A126A">
                      <a:alpha val="100000"/>
                    </a:srgbClr>
                  </a:gs>
                </a:gsLst>
                <a:lin ang="0"/>
              </a:gradFill>
              <a:prstDash val="solid"/>
              <a:miter/>
            </a:ln>
          </p:spPr>
        </p:sp>
        <p:sp>
          <p:nvSpPr>
            <p:cNvPr name="TextBox 7" id="7"/>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8" id="8"/>
          <p:cNvSpPr txBox="true"/>
          <p:nvPr/>
        </p:nvSpPr>
        <p:spPr>
          <a:xfrm rot="0">
            <a:off x="2426046" y="1133475"/>
            <a:ext cx="14833254" cy="1028232"/>
          </a:xfrm>
          <a:prstGeom prst="rect">
            <a:avLst/>
          </a:prstGeom>
        </p:spPr>
        <p:txBody>
          <a:bodyPr anchor="t" rtlCol="false" tIns="0" lIns="0" bIns="0" rIns="0">
            <a:spAutoFit/>
          </a:bodyPr>
          <a:lstStyle/>
          <a:p>
            <a:pPr algn="l">
              <a:lnSpc>
                <a:spcPts val="7774"/>
              </a:lnSpc>
              <a:spcBef>
                <a:spcPct val="0"/>
              </a:spcBef>
            </a:pPr>
            <a:r>
              <a:rPr lang="en-US" b="true" sz="7475">
                <a:solidFill>
                  <a:srgbClr val="FFFFFA"/>
                </a:solidFill>
                <a:latin typeface="Raleway Bold"/>
                <a:ea typeface="Raleway Bold"/>
                <a:cs typeface="Raleway Bold"/>
                <a:sym typeface="Raleway Bold"/>
              </a:rPr>
              <a:t>SERPIN3A and Chemokines</a:t>
            </a:r>
          </a:p>
        </p:txBody>
      </p:sp>
      <p:sp>
        <p:nvSpPr>
          <p:cNvPr name="TextBox 9" id="9"/>
          <p:cNvSpPr txBox="true"/>
          <p:nvPr/>
        </p:nvSpPr>
        <p:spPr>
          <a:xfrm rot="0">
            <a:off x="1717211" y="3911662"/>
            <a:ext cx="5005169" cy="4332211"/>
          </a:xfrm>
          <a:prstGeom prst="rect">
            <a:avLst/>
          </a:prstGeom>
        </p:spPr>
        <p:txBody>
          <a:bodyPr anchor="t" rtlCol="false" tIns="0" lIns="0" bIns="0" rIns="0">
            <a:spAutoFit/>
          </a:bodyPr>
          <a:lstStyle/>
          <a:p>
            <a:pPr algn="ctr">
              <a:lnSpc>
                <a:spcPts val="4282"/>
              </a:lnSpc>
            </a:pPr>
            <a:r>
              <a:rPr lang="en-US" sz="3059" b="true">
                <a:solidFill>
                  <a:srgbClr val="FFFFFA"/>
                </a:solidFill>
                <a:latin typeface="Raleway Bold"/>
                <a:ea typeface="Raleway Bold"/>
                <a:cs typeface="Raleway Bold"/>
                <a:sym typeface="Raleway Bold"/>
              </a:rPr>
              <a:t>SERPIN3A is a protease inhibitor to prevent proteases from damaging the cell.</a:t>
            </a:r>
          </a:p>
          <a:p>
            <a:pPr algn="ctr">
              <a:lnSpc>
                <a:spcPts val="4282"/>
              </a:lnSpc>
            </a:pPr>
            <a:r>
              <a:rPr lang="en-US" b="true" sz="3059">
                <a:solidFill>
                  <a:srgbClr val="FFFFFA"/>
                </a:solidFill>
                <a:latin typeface="Raleway Bold"/>
                <a:ea typeface="Raleway Bold"/>
                <a:cs typeface="Raleway Bold"/>
                <a:sym typeface="Raleway Bold"/>
              </a:rPr>
              <a:t>Ccl2,Cxcl1,Cxcl1,Cxcl3,Cxcl10 are all signalling for leukocytes at inflammation site.</a:t>
            </a:r>
          </a:p>
        </p:txBody>
      </p:sp>
      <p:sp>
        <p:nvSpPr>
          <p:cNvPr name="TextBox 10" id="10"/>
          <p:cNvSpPr txBox="true"/>
          <p:nvPr/>
        </p:nvSpPr>
        <p:spPr>
          <a:xfrm rot="0">
            <a:off x="12209406" y="4111672"/>
            <a:ext cx="4688578" cy="3711445"/>
          </a:xfrm>
          <a:prstGeom prst="rect">
            <a:avLst/>
          </a:prstGeom>
        </p:spPr>
        <p:txBody>
          <a:bodyPr anchor="t" rtlCol="false" tIns="0" lIns="0" bIns="0" rIns="0">
            <a:spAutoFit/>
          </a:bodyPr>
          <a:lstStyle/>
          <a:p>
            <a:pPr algn="ctr">
              <a:lnSpc>
                <a:spcPts val="4907"/>
              </a:lnSpc>
            </a:pPr>
            <a:r>
              <a:rPr lang="en-US" b="true" sz="3505">
                <a:solidFill>
                  <a:srgbClr val="FFFFFA"/>
                </a:solidFill>
                <a:latin typeface="Raleway Bold"/>
                <a:ea typeface="Raleway Bold"/>
                <a:cs typeface="Raleway Bold"/>
                <a:sym typeface="Raleway Bold"/>
              </a:rPr>
              <a:t>No SERPIN3A to inhibit proteolytic cascades hence the cell is stuck in an on state recruiting more immune cells</a:t>
            </a:r>
          </a:p>
        </p:txBody>
      </p:sp>
      <p:sp>
        <p:nvSpPr>
          <p:cNvPr name="AutoShape 11" id="11"/>
          <p:cNvSpPr/>
          <p:nvPr/>
        </p:nvSpPr>
        <p:spPr>
          <a:xfrm>
            <a:off x="7755912" y="5457293"/>
            <a:ext cx="3424096" cy="83578"/>
          </a:xfrm>
          <a:prstGeom prst="line">
            <a:avLst/>
          </a:prstGeom>
          <a:ln cap="flat" w="57150">
            <a:solidFill>
              <a:srgbClr val="FFFFFF"/>
            </a:solidFill>
            <a:prstDash val="solid"/>
            <a:headEnd type="oval" len="lg" w="lg"/>
            <a:tailEnd type="oval" len="lg" w="lg"/>
          </a:ln>
        </p:spPr>
      </p:sp>
    </p:spTree>
  </p:cSld>
  <p:clrMapOvr>
    <a:masterClrMapping/>
  </p:clrMapOvr>
</p:sld>
</file>

<file path=ppt/slides/slide14.xml><?xml version="1.0" encoding="utf-8"?>
<p:sld xmlns:p="http://schemas.openxmlformats.org/presentationml/2006/main" xmlns:a="http://schemas.openxmlformats.org/drawingml/2006/main">
  <p:cSld>
    <p:bg>
      <p:bgPr>
        <a:solidFill>
          <a:srgbClr val="BBBBBB"/>
        </a:solidFill>
      </p:bgPr>
    </p:bg>
    <p:spTree>
      <p:nvGrpSpPr>
        <p:cNvPr id="1" name=""/>
        <p:cNvGrpSpPr/>
        <p:nvPr/>
      </p:nvGrpSpPr>
      <p:grpSpPr>
        <a:xfrm>
          <a:off x="0" y="0"/>
          <a:ext cx="0" cy="0"/>
          <a:chOff x="0" y="0"/>
          <a:chExt cx="0" cy="0"/>
        </a:xfrm>
      </p:grpSpPr>
      <p:grpSp>
        <p:nvGrpSpPr>
          <p:cNvPr name="Group 2" id="2"/>
          <p:cNvGrpSpPr/>
          <p:nvPr/>
        </p:nvGrpSpPr>
        <p:grpSpPr>
          <a:xfrm rot="2087854">
            <a:off x="1145025" y="2613526"/>
            <a:ext cx="6797545" cy="6797545"/>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C6269E">
                      <a:alpha val="100000"/>
                    </a:srgbClr>
                  </a:gs>
                  <a:gs pos="100000">
                    <a:srgbClr val="7A126A">
                      <a:alpha val="100000"/>
                    </a:srgbClr>
                  </a:gs>
                </a:gsLst>
                <a:lin ang="0"/>
              </a:gradFill>
              <a:prstDash val="solid"/>
              <a:miter/>
            </a:ln>
          </p:spPr>
        </p:sp>
        <p:sp>
          <p:nvSpPr>
            <p:cNvPr name="TextBox 4" id="4"/>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TextBox 5" id="5"/>
          <p:cNvSpPr txBox="true"/>
          <p:nvPr/>
        </p:nvSpPr>
        <p:spPr>
          <a:xfrm rot="0">
            <a:off x="5288865" y="817863"/>
            <a:ext cx="9012686"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Discussion</a:t>
            </a:r>
          </a:p>
        </p:txBody>
      </p:sp>
      <p:sp>
        <p:nvSpPr>
          <p:cNvPr name="TextBox 6" id="6"/>
          <p:cNvSpPr txBox="true"/>
          <p:nvPr/>
        </p:nvSpPr>
        <p:spPr>
          <a:xfrm rot="0">
            <a:off x="2731551" y="3839156"/>
            <a:ext cx="3624492" cy="1196169"/>
          </a:xfrm>
          <a:prstGeom prst="rect">
            <a:avLst/>
          </a:prstGeom>
        </p:spPr>
        <p:txBody>
          <a:bodyPr anchor="t" rtlCol="false" tIns="0" lIns="0" bIns="0" rIns="0">
            <a:spAutoFit/>
          </a:bodyPr>
          <a:lstStyle/>
          <a:p>
            <a:pPr algn="ctr">
              <a:lnSpc>
                <a:spcPts val="4628"/>
              </a:lnSpc>
            </a:pPr>
            <a:r>
              <a:rPr lang="en-US" sz="4450" b="true">
                <a:solidFill>
                  <a:srgbClr val="C6269E"/>
                </a:solidFill>
                <a:latin typeface="Raleway Bold"/>
                <a:ea typeface="Raleway Bold"/>
                <a:cs typeface="Raleway Bold"/>
                <a:sym typeface="Raleway Bold"/>
              </a:rPr>
              <a:t>Alzheimer's</a:t>
            </a:r>
          </a:p>
          <a:p>
            <a:pPr algn="ctr">
              <a:lnSpc>
                <a:spcPts val="4628"/>
              </a:lnSpc>
              <a:spcBef>
                <a:spcPct val="0"/>
              </a:spcBef>
            </a:pPr>
          </a:p>
        </p:txBody>
      </p:sp>
      <p:sp>
        <p:nvSpPr>
          <p:cNvPr name="TextBox 7" id="7"/>
          <p:cNvSpPr txBox="true"/>
          <p:nvPr/>
        </p:nvSpPr>
        <p:spPr>
          <a:xfrm rot="0">
            <a:off x="11139073" y="4622584"/>
            <a:ext cx="4580520" cy="2860119"/>
          </a:xfrm>
          <a:prstGeom prst="rect">
            <a:avLst/>
          </a:prstGeom>
        </p:spPr>
        <p:txBody>
          <a:bodyPr anchor="t" rtlCol="false" tIns="0" lIns="0" bIns="0" rIns="0">
            <a:spAutoFit/>
          </a:bodyPr>
          <a:lstStyle/>
          <a:p>
            <a:pPr algn="ctr">
              <a:lnSpc>
                <a:spcPts val="3809"/>
              </a:lnSpc>
            </a:pPr>
            <a:r>
              <a:rPr lang="en-US" sz="2721">
                <a:solidFill>
                  <a:srgbClr val="FFFFFA"/>
                </a:solidFill>
                <a:latin typeface="Raleway"/>
                <a:ea typeface="Raleway"/>
                <a:cs typeface="Raleway"/>
                <a:sym typeface="Raleway"/>
              </a:rPr>
              <a:t>"Cytokine Storm." Without the inhibitor (SERPINA3), the immune system over-recruits cells to the lungs or brain, causing severe tissue damage.</a:t>
            </a:r>
          </a:p>
        </p:txBody>
      </p:sp>
      <p:sp>
        <p:nvSpPr>
          <p:cNvPr name="TextBox 8" id="8"/>
          <p:cNvSpPr txBox="true"/>
          <p:nvPr/>
        </p:nvSpPr>
        <p:spPr>
          <a:xfrm rot="0">
            <a:off x="11320797" y="3839156"/>
            <a:ext cx="3765663" cy="614729"/>
          </a:xfrm>
          <a:prstGeom prst="rect">
            <a:avLst/>
          </a:prstGeom>
        </p:spPr>
        <p:txBody>
          <a:bodyPr anchor="t" rtlCol="false" tIns="0" lIns="0" bIns="0" rIns="0">
            <a:spAutoFit/>
          </a:bodyPr>
          <a:lstStyle/>
          <a:p>
            <a:pPr algn="ctr">
              <a:lnSpc>
                <a:spcPts val="4628"/>
              </a:lnSpc>
              <a:spcBef>
                <a:spcPct val="0"/>
              </a:spcBef>
            </a:pPr>
            <a:r>
              <a:rPr lang="en-US" b="true" sz="4450">
                <a:solidFill>
                  <a:srgbClr val="C6269E"/>
                </a:solidFill>
                <a:latin typeface="Raleway Bold"/>
                <a:ea typeface="Raleway Bold"/>
                <a:cs typeface="Raleway Bold"/>
                <a:sym typeface="Raleway Bold"/>
              </a:rPr>
              <a:t>COVID-19</a:t>
            </a:r>
          </a:p>
        </p:txBody>
      </p:sp>
      <p:sp>
        <p:nvSpPr>
          <p:cNvPr name="TextBox 9" id="9"/>
          <p:cNvSpPr txBox="true"/>
          <p:nvPr/>
        </p:nvSpPr>
        <p:spPr>
          <a:xfrm rot="0">
            <a:off x="1727425" y="4622584"/>
            <a:ext cx="5632744" cy="3814305"/>
          </a:xfrm>
          <a:prstGeom prst="rect">
            <a:avLst/>
          </a:prstGeom>
        </p:spPr>
        <p:txBody>
          <a:bodyPr anchor="t" rtlCol="false" tIns="0" lIns="0" bIns="0" rIns="0">
            <a:spAutoFit/>
          </a:bodyPr>
          <a:lstStyle/>
          <a:p>
            <a:pPr algn="ctr">
              <a:lnSpc>
                <a:spcPts val="3809"/>
              </a:lnSpc>
            </a:pPr>
            <a:r>
              <a:rPr lang="en-US" sz="2721">
                <a:solidFill>
                  <a:srgbClr val="FFFFFA"/>
                </a:solidFill>
                <a:latin typeface="Raleway"/>
                <a:ea typeface="Raleway"/>
                <a:cs typeface="Raleway"/>
                <a:sym typeface="Raleway"/>
              </a:rPr>
              <a:t>This mirrors the chronic neuroinflammation seen around amyloid plaques. The brain calls for microglia to clean up plaques (Ccl2 upregulation), but without regulation (SERPINA3), these microglia become toxic and start destroying neurons instead.</a:t>
            </a:r>
          </a:p>
        </p:txBody>
      </p:sp>
      <p:sp>
        <p:nvSpPr>
          <p:cNvPr name="AutoShape 10" id="10"/>
          <p:cNvSpPr/>
          <p:nvPr/>
        </p:nvSpPr>
        <p:spPr>
          <a:xfrm>
            <a:off x="8008951" y="6030405"/>
            <a:ext cx="1903802" cy="0"/>
          </a:xfrm>
          <a:prstGeom prst="line">
            <a:avLst/>
          </a:prstGeom>
          <a:ln cap="flat" w="57150">
            <a:solidFill>
              <a:srgbClr val="FFFFFF"/>
            </a:solidFill>
            <a:prstDash val="solid"/>
            <a:headEnd type="oval" len="lg" w="lg"/>
            <a:tailEnd type="oval" len="lg" w="lg"/>
          </a:ln>
        </p:spPr>
      </p:sp>
      <p:grpSp>
        <p:nvGrpSpPr>
          <p:cNvPr name="Group 11" id="11"/>
          <p:cNvGrpSpPr/>
          <p:nvPr/>
        </p:nvGrpSpPr>
        <p:grpSpPr>
          <a:xfrm rot="-3870084">
            <a:off x="10030561" y="2357375"/>
            <a:ext cx="6797545" cy="679754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C6269E">
                      <a:alpha val="100000"/>
                    </a:srgbClr>
                  </a:gs>
                  <a:gs pos="100000">
                    <a:srgbClr val="7A126A">
                      <a:alpha val="100000"/>
                    </a:srgbClr>
                  </a:gs>
                </a:gsLst>
                <a:lin ang="0"/>
              </a:gradFill>
              <a:prstDash val="solid"/>
              <a:miter/>
            </a:ln>
          </p:spPr>
        </p:sp>
        <p:sp>
          <p:nvSpPr>
            <p:cNvPr name="TextBox 13" id="13"/>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BBBBBB"/>
        </a:solidFill>
      </p:bgPr>
    </p:bg>
    <p:spTree>
      <p:nvGrpSpPr>
        <p:cNvPr id="1" name=""/>
        <p:cNvGrpSpPr/>
        <p:nvPr/>
      </p:nvGrpSpPr>
      <p:grpSpPr>
        <a:xfrm>
          <a:off x="0" y="0"/>
          <a:ext cx="0" cy="0"/>
          <a:chOff x="0" y="0"/>
          <a:chExt cx="0" cy="0"/>
        </a:xfrm>
      </p:grpSpPr>
      <p:sp>
        <p:nvSpPr>
          <p:cNvPr name="TextBox 2" id="2"/>
          <p:cNvSpPr txBox="true"/>
          <p:nvPr/>
        </p:nvSpPr>
        <p:spPr>
          <a:xfrm rot="0">
            <a:off x="1028700" y="1133475"/>
            <a:ext cx="581667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Conclusion</a:t>
            </a:r>
          </a:p>
        </p:txBody>
      </p:sp>
      <p:sp>
        <p:nvSpPr>
          <p:cNvPr name="TextBox 3" id="3"/>
          <p:cNvSpPr txBox="true"/>
          <p:nvPr/>
        </p:nvSpPr>
        <p:spPr>
          <a:xfrm rot="0">
            <a:off x="629539" y="2810763"/>
            <a:ext cx="17407721" cy="4813890"/>
          </a:xfrm>
          <a:prstGeom prst="rect">
            <a:avLst/>
          </a:prstGeom>
        </p:spPr>
        <p:txBody>
          <a:bodyPr anchor="t" rtlCol="false" tIns="0" lIns="0" bIns="0" rIns="0">
            <a:spAutoFit/>
          </a:bodyPr>
          <a:lstStyle/>
          <a:p>
            <a:pPr algn="ctr">
              <a:lnSpc>
                <a:spcPts val="4815"/>
              </a:lnSpc>
            </a:pPr>
            <a:r>
              <a:rPr lang="en-US" sz="3439">
                <a:solidFill>
                  <a:srgbClr val="FFFFFA"/>
                </a:solidFill>
                <a:latin typeface="Raleway"/>
                <a:ea typeface="Raleway"/>
                <a:cs typeface="Raleway"/>
                <a:sym typeface="Raleway"/>
              </a:rPr>
              <a:t>This analysis elucidates the shared biomarkers between COVID-19 and Alzheimer’s disease, identifying specific pathway dysregulations that indicate their bidirectional risk. The integration of differential gene expression with pathway enrichment reveals two critical mechanisms including vascular and adrenergic stress. To summarize, these findings provide molecular evidence that SARS-CoV-2 infection increases neurodegenerative risks through specific, identifiable pathways, highlighting ADRA1D and SERPINA3 as potential therapeutic targets to mitigate post-infectious cognitive decline.</a:t>
            </a:r>
          </a:p>
        </p:txBody>
      </p:sp>
      <p:sp>
        <p:nvSpPr>
          <p:cNvPr name="Freeform 4" id="4"/>
          <p:cNvSpPr/>
          <p:nvPr/>
        </p:nvSpPr>
        <p:spPr>
          <a:xfrm flipH="false" flipV="false" rot="0">
            <a:off x="10870556" y="-12607486"/>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2"/>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p:cSld>
    <p:bg>
      <p:bgPr>
        <a:solidFill>
          <a:srgbClr val="BBBBBB"/>
        </a:solidFill>
      </p:bgPr>
    </p:bg>
    <p:spTree>
      <p:nvGrpSpPr>
        <p:cNvPr id="1" name=""/>
        <p:cNvGrpSpPr/>
        <p:nvPr/>
      </p:nvGrpSpPr>
      <p:grpSpPr>
        <a:xfrm>
          <a:off x="0" y="0"/>
          <a:ext cx="0" cy="0"/>
          <a:chOff x="0" y="0"/>
          <a:chExt cx="0" cy="0"/>
        </a:xfrm>
      </p:grpSpPr>
      <p:grpSp>
        <p:nvGrpSpPr>
          <p:cNvPr name="Group 2" id="2"/>
          <p:cNvGrpSpPr/>
          <p:nvPr/>
        </p:nvGrpSpPr>
        <p:grpSpPr>
          <a:xfrm rot="0">
            <a:off x="2939189" y="3434828"/>
            <a:ext cx="12422388" cy="2727960"/>
            <a:chOff x="0" y="0"/>
            <a:chExt cx="1850635" cy="406400"/>
          </a:xfrm>
        </p:grpSpPr>
        <p:sp>
          <p:nvSpPr>
            <p:cNvPr name="Freeform 3" id="3"/>
            <p:cNvSpPr/>
            <p:nvPr/>
          </p:nvSpPr>
          <p:spPr>
            <a:xfrm flipH="false" flipV="false" rot="0">
              <a:off x="0" y="0"/>
              <a:ext cx="1850635" cy="406400"/>
            </a:xfrm>
            <a:custGeom>
              <a:avLst/>
              <a:gdLst/>
              <a:ahLst/>
              <a:cxnLst/>
              <a:rect r="r" b="b" t="t" l="l"/>
              <a:pathLst>
                <a:path h="406400" w="1850635">
                  <a:moveTo>
                    <a:pt x="1647435" y="0"/>
                  </a:moveTo>
                  <a:cubicBezTo>
                    <a:pt x="1759659" y="0"/>
                    <a:pt x="1850635" y="90976"/>
                    <a:pt x="1850635" y="203200"/>
                  </a:cubicBezTo>
                  <a:cubicBezTo>
                    <a:pt x="1850635" y="315424"/>
                    <a:pt x="1759659" y="406400"/>
                    <a:pt x="1647435"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14300" cap="sq">
              <a:gradFill>
                <a:gsLst>
                  <a:gs pos="0">
                    <a:srgbClr val="C6269E">
                      <a:alpha val="100000"/>
                    </a:srgbClr>
                  </a:gs>
                  <a:gs pos="100000">
                    <a:srgbClr val="DDBAFF">
                      <a:alpha val="12000"/>
                    </a:srgbClr>
                  </a:gs>
                </a:gsLst>
                <a:lin ang="0"/>
              </a:gradFill>
              <a:prstDash val="solid"/>
              <a:miter/>
            </a:ln>
          </p:spPr>
        </p:sp>
        <p:sp>
          <p:nvSpPr>
            <p:cNvPr name="TextBox 4" id="4"/>
            <p:cNvSpPr txBox="true"/>
            <p:nvPr/>
          </p:nvSpPr>
          <p:spPr>
            <a:xfrm>
              <a:off x="0" y="28575"/>
              <a:ext cx="1850635" cy="377825"/>
            </a:xfrm>
            <a:prstGeom prst="rect">
              <a:avLst/>
            </a:prstGeom>
          </p:spPr>
          <p:txBody>
            <a:bodyPr anchor="ctr" rtlCol="false" tIns="50800" lIns="50800" bIns="50800" rIns="50800"/>
            <a:lstStyle/>
            <a:p>
              <a:pPr algn="ctr">
                <a:lnSpc>
                  <a:spcPts val="2661"/>
                </a:lnSpc>
              </a:pPr>
            </a:p>
          </p:txBody>
        </p:sp>
      </p:grpSp>
      <p:sp>
        <p:nvSpPr>
          <p:cNvPr name="TextBox 5" id="5"/>
          <p:cNvSpPr txBox="true"/>
          <p:nvPr/>
        </p:nvSpPr>
        <p:spPr>
          <a:xfrm rot="0">
            <a:off x="4065597" y="3891885"/>
            <a:ext cx="5848350" cy="2023396"/>
          </a:xfrm>
          <a:prstGeom prst="rect">
            <a:avLst/>
          </a:prstGeom>
        </p:spPr>
        <p:txBody>
          <a:bodyPr anchor="t" rtlCol="false" tIns="0" lIns="0" bIns="0" rIns="0">
            <a:spAutoFit/>
          </a:bodyPr>
          <a:lstStyle/>
          <a:p>
            <a:pPr algn="l">
              <a:lnSpc>
                <a:spcPts val="15265"/>
              </a:lnSpc>
              <a:spcBef>
                <a:spcPct val="0"/>
              </a:spcBef>
            </a:pPr>
            <a:r>
              <a:rPr lang="en-US" b="true" sz="14678">
                <a:solidFill>
                  <a:srgbClr val="FFFFFF"/>
                </a:solidFill>
                <a:latin typeface="Raleway Heavy"/>
                <a:ea typeface="Raleway Heavy"/>
                <a:cs typeface="Raleway Heavy"/>
                <a:sym typeface="Raleway Heavy"/>
              </a:rPr>
              <a:t>Thank</a:t>
            </a:r>
          </a:p>
        </p:txBody>
      </p:sp>
      <p:sp>
        <p:nvSpPr>
          <p:cNvPr name="TextBox 6" id="6"/>
          <p:cNvSpPr txBox="true"/>
          <p:nvPr/>
        </p:nvSpPr>
        <p:spPr>
          <a:xfrm rot="0">
            <a:off x="9913947" y="3891885"/>
            <a:ext cx="4972189" cy="2023396"/>
          </a:xfrm>
          <a:prstGeom prst="rect">
            <a:avLst/>
          </a:prstGeom>
        </p:spPr>
        <p:txBody>
          <a:bodyPr anchor="t" rtlCol="false" tIns="0" lIns="0" bIns="0" rIns="0">
            <a:spAutoFit/>
          </a:bodyPr>
          <a:lstStyle/>
          <a:p>
            <a:pPr algn="l">
              <a:lnSpc>
                <a:spcPts val="15265"/>
              </a:lnSpc>
              <a:spcBef>
                <a:spcPct val="0"/>
              </a:spcBef>
            </a:pPr>
            <a:r>
              <a:rPr lang="en-US" b="true" sz="14678">
                <a:solidFill>
                  <a:srgbClr val="C6269E"/>
                </a:solidFill>
                <a:latin typeface="Raleway Bold"/>
                <a:ea typeface="Raleway Bold"/>
                <a:cs typeface="Raleway Bold"/>
                <a:sym typeface="Raleway Bold"/>
              </a:rPr>
              <a:t>You!</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BBBBBB"/>
        </a:solidFill>
      </p:bgPr>
    </p:bg>
    <p:spTree>
      <p:nvGrpSpPr>
        <p:cNvPr id="1" name=""/>
        <p:cNvGrpSpPr/>
        <p:nvPr/>
      </p:nvGrpSpPr>
      <p:grpSpPr>
        <a:xfrm>
          <a:off x="0" y="0"/>
          <a:ext cx="0" cy="0"/>
          <a:chOff x="0" y="0"/>
          <a:chExt cx="0" cy="0"/>
        </a:xfrm>
      </p:grpSpPr>
      <p:sp>
        <p:nvSpPr>
          <p:cNvPr name="TextBox 2" id="2"/>
          <p:cNvSpPr txBox="true"/>
          <p:nvPr/>
        </p:nvSpPr>
        <p:spPr>
          <a:xfrm rot="0">
            <a:off x="1028700" y="1133475"/>
            <a:ext cx="4959427" cy="1028232"/>
          </a:xfrm>
          <a:prstGeom prst="rect">
            <a:avLst/>
          </a:prstGeom>
        </p:spPr>
        <p:txBody>
          <a:bodyPr anchor="t" rtlCol="false" tIns="0" lIns="0" bIns="0" rIns="0">
            <a:spAutoFit/>
          </a:bodyPr>
          <a:lstStyle/>
          <a:p>
            <a:pPr algn="l">
              <a:lnSpc>
                <a:spcPts val="7774"/>
              </a:lnSpc>
              <a:spcBef>
                <a:spcPct val="0"/>
              </a:spcBef>
            </a:pPr>
            <a:r>
              <a:rPr lang="en-US" sz="7475">
                <a:solidFill>
                  <a:srgbClr val="FFFFFF"/>
                </a:solidFill>
                <a:latin typeface="Raleway"/>
                <a:ea typeface="Raleway"/>
                <a:cs typeface="Raleway"/>
                <a:sym typeface="Raleway"/>
              </a:rPr>
              <a:t>Contents</a:t>
            </a:r>
          </a:p>
        </p:txBody>
      </p:sp>
      <p:sp>
        <p:nvSpPr>
          <p:cNvPr name="AutoShape 3" id="3"/>
          <p:cNvSpPr/>
          <p:nvPr/>
        </p:nvSpPr>
        <p:spPr>
          <a:xfrm flipV="true">
            <a:off x="2230349" y="4835981"/>
            <a:ext cx="2637462" cy="0"/>
          </a:xfrm>
          <a:prstGeom prst="line">
            <a:avLst/>
          </a:prstGeom>
          <a:ln cap="flat" w="47625">
            <a:solidFill>
              <a:srgbClr val="FFFFFF"/>
            </a:solidFill>
            <a:prstDash val="solid"/>
            <a:headEnd type="none" len="sm" w="sm"/>
            <a:tailEnd type="none" len="sm" w="sm"/>
          </a:ln>
        </p:spPr>
      </p:sp>
      <p:sp>
        <p:nvSpPr>
          <p:cNvPr name="TextBox 4" id="4"/>
          <p:cNvSpPr txBox="true"/>
          <p:nvPr/>
        </p:nvSpPr>
        <p:spPr>
          <a:xfrm rot="0">
            <a:off x="772786" y="5808622"/>
            <a:ext cx="3487260" cy="1008531"/>
          </a:xfrm>
          <a:prstGeom prst="rect">
            <a:avLst/>
          </a:prstGeom>
        </p:spPr>
        <p:txBody>
          <a:bodyPr anchor="t" rtlCol="false" tIns="0" lIns="0" bIns="0" rIns="0">
            <a:spAutoFit/>
          </a:bodyPr>
          <a:lstStyle/>
          <a:p>
            <a:pPr algn="l">
              <a:lnSpc>
                <a:spcPts val="3838"/>
              </a:lnSpc>
            </a:pPr>
            <a:r>
              <a:rPr lang="en-US" sz="3690" b="true">
                <a:solidFill>
                  <a:srgbClr val="C6269E"/>
                </a:solidFill>
                <a:latin typeface="Raleway Bold"/>
                <a:ea typeface="Raleway Bold"/>
                <a:cs typeface="Raleway Bold"/>
                <a:sym typeface="Raleway Bold"/>
              </a:rPr>
              <a:t>Introduction</a:t>
            </a:r>
          </a:p>
          <a:p>
            <a:pPr algn="l">
              <a:lnSpc>
                <a:spcPts val="3838"/>
              </a:lnSpc>
              <a:spcBef>
                <a:spcPct val="0"/>
              </a:spcBef>
            </a:pPr>
          </a:p>
        </p:txBody>
      </p:sp>
      <p:sp>
        <p:nvSpPr>
          <p:cNvPr name="TextBox 5" id="5"/>
          <p:cNvSpPr txBox="true"/>
          <p:nvPr/>
        </p:nvSpPr>
        <p:spPr>
          <a:xfrm rot="0">
            <a:off x="4260046" y="5849831"/>
            <a:ext cx="3168918" cy="968236"/>
          </a:xfrm>
          <a:prstGeom prst="rect">
            <a:avLst/>
          </a:prstGeom>
        </p:spPr>
        <p:txBody>
          <a:bodyPr anchor="t" rtlCol="false" tIns="0" lIns="0" bIns="0" rIns="0">
            <a:spAutoFit/>
          </a:bodyPr>
          <a:lstStyle/>
          <a:p>
            <a:pPr algn="l">
              <a:lnSpc>
                <a:spcPts val="3734"/>
              </a:lnSpc>
            </a:pPr>
            <a:r>
              <a:rPr lang="en-US" sz="3590">
                <a:solidFill>
                  <a:srgbClr val="FFFFFF"/>
                </a:solidFill>
                <a:latin typeface="Raleway"/>
                <a:ea typeface="Raleway"/>
                <a:cs typeface="Raleway"/>
                <a:sym typeface="Raleway"/>
              </a:rPr>
              <a:t>Methodology</a:t>
            </a:r>
          </a:p>
          <a:p>
            <a:pPr algn="l">
              <a:lnSpc>
                <a:spcPts val="3734"/>
              </a:lnSpc>
              <a:spcBef>
                <a:spcPct val="0"/>
              </a:spcBef>
            </a:pPr>
          </a:p>
        </p:txBody>
      </p:sp>
      <p:sp>
        <p:nvSpPr>
          <p:cNvPr name="AutoShape 6" id="6"/>
          <p:cNvSpPr/>
          <p:nvPr/>
        </p:nvSpPr>
        <p:spPr>
          <a:xfrm>
            <a:off x="8887348" y="4862345"/>
            <a:ext cx="2637462" cy="0"/>
          </a:xfrm>
          <a:prstGeom prst="line">
            <a:avLst/>
          </a:prstGeom>
          <a:ln cap="flat" w="47625">
            <a:solidFill>
              <a:srgbClr val="FFFFFF"/>
            </a:solidFill>
            <a:prstDash val="solid"/>
            <a:headEnd type="none" len="sm" w="sm"/>
            <a:tailEnd type="none" len="sm" w="sm"/>
          </a:ln>
        </p:spPr>
      </p:sp>
      <p:sp>
        <p:nvSpPr>
          <p:cNvPr name="TextBox 7" id="7"/>
          <p:cNvSpPr txBox="true"/>
          <p:nvPr/>
        </p:nvSpPr>
        <p:spPr>
          <a:xfrm rot="0">
            <a:off x="7839834" y="5808622"/>
            <a:ext cx="2211245" cy="522715"/>
          </a:xfrm>
          <a:prstGeom prst="rect">
            <a:avLst/>
          </a:prstGeom>
        </p:spPr>
        <p:txBody>
          <a:bodyPr anchor="t" rtlCol="false" tIns="0" lIns="0" bIns="0" rIns="0">
            <a:spAutoFit/>
          </a:bodyPr>
          <a:lstStyle/>
          <a:p>
            <a:pPr algn="l">
              <a:lnSpc>
                <a:spcPts val="3838"/>
              </a:lnSpc>
              <a:spcBef>
                <a:spcPct val="0"/>
              </a:spcBef>
            </a:pPr>
            <a:r>
              <a:rPr lang="en-US" b="true" sz="3690">
                <a:solidFill>
                  <a:srgbClr val="C6269E"/>
                </a:solidFill>
                <a:latin typeface="Raleway Bold"/>
                <a:ea typeface="Raleway Bold"/>
                <a:cs typeface="Raleway Bold"/>
                <a:sym typeface="Raleway Bold"/>
              </a:rPr>
              <a:t>Results</a:t>
            </a:r>
          </a:p>
        </p:txBody>
      </p:sp>
      <p:sp>
        <p:nvSpPr>
          <p:cNvPr name="TextBox 8" id="8"/>
          <p:cNvSpPr txBox="true"/>
          <p:nvPr/>
        </p:nvSpPr>
        <p:spPr>
          <a:xfrm rot="0">
            <a:off x="10843953" y="5815379"/>
            <a:ext cx="2347343" cy="501552"/>
          </a:xfrm>
          <a:prstGeom prst="rect">
            <a:avLst/>
          </a:prstGeom>
        </p:spPr>
        <p:txBody>
          <a:bodyPr anchor="t" rtlCol="false" tIns="0" lIns="0" bIns="0" rIns="0">
            <a:spAutoFit/>
          </a:bodyPr>
          <a:lstStyle/>
          <a:p>
            <a:pPr algn="l">
              <a:lnSpc>
                <a:spcPts val="3734"/>
              </a:lnSpc>
              <a:spcBef>
                <a:spcPct val="0"/>
              </a:spcBef>
            </a:pPr>
            <a:r>
              <a:rPr lang="en-US" sz="3590">
                <a:solidFill>
                  <a:srgbClr val="FFFFFF"/>
                </a:solidFill>
                <a:latin typeface="Raleway"/>
                <a:ea typeface="Raleway"/>
                <a:cs typeface="Raleway"/>
                <a:sym typeface="Raleway"/>
              </a:rPr>
              <a:t>Discussion</a:t>
            </a:r>
          </a:p>
        </p:txBody>
      </p:sp>
      <p:sp>
        <p:nvSpPr>
          <p:cNvPr name="AutoShape 9" id="9"/>
          <p:cNvSpPr/>
          <p:nvPr/>
        </p:nvSpPr>
        <p:spPr>
          <a:xfrm flipV="true">
            <a:off x="5523732" y="4886263"/>
            <a:ext cx="2637462" cy="0"/>
          </a:xfrm>
          <a:prstGeom prst="line">
            <a:avLst/>
          </a:prstGeom>
          <a:ln cap="flat" w="47625">
            <a:solidFill>
              <a:srgbClr val="FFFFFF"/>
            </a:solidFill>
            <a:prstDash val="solid"/>
            <a:headEnd type="none" len="sm" w="sm"/>
            <a:tailEnd type="none" len="sm" w="sm"/>
          </a:ln>
        </p:spPr>
      </p:sp>
      <p:sp>
        <p:nvSpPr>
          <p:cNvPr name="AutoShape 10" id="10"/>
          <p:cNvSpPr/>
          <p:nvPr/>
        </p:nvSpPr>
        <p:spPr>
          <a:xfrm>
            <a:off x="12253890" y="4837204"/>
            <a:ext cx="2637462" cy="0"/>
          </a:xfrm>
          <a:prstGeom prst="line">
            <a:avLst/>
          </a:prstGeom>
          <a:ln cap="flat" w="47625">
            <a:solidFill>
              <a:srgbClr val="FFFFFF"/>
            </a:solidFill>
            <a:prstDash val="solid"/>
            <a:headEnd type="none" len="sm" w="sm"/>
            <a:tailEnd type="none" len="sm" w="sm"/>
          </a:ln>
        </p:spPr>
      </p:sp>
      <p:sp>
        <p:nvSpPr>
          <p:cNvPr name="TextBox 11" id="11"/>
          <p:cNvSpPr txBox="true"/>
          <p:nvPr/>
        </p:nvSpPr>
        <p:spPr>
          <a:xfrm rot="0">
            <a:off x="13984170" y="5767413"/>
            <a:ext cx="2592775" cy="1008531"/>
          </a:xfrm>
          <a:prstGeom prst="rect">
            <a:avLst/>
          </a:prstGeom>
        </p:spPr>
        <p:txBody>
          <a:bodyPr anchor="t" rtlCol="false" tIns="0" lIns="0" bIns="0" rIns="0">
            <a:spAutoFit/>
          </a:bodyPr>
          <a:lstStyle/>
          <a:p>
            <a:pPr algn="l">
              <a:lnSpc>
                <a:spcPts val="3838"/>
              </a:lnSpc>
            </a:pPr>
            <a:r>
              <a:rPr lang="en-US" sz="3690" b="true">
                <a:solidFill>
                  <a:srgbClr val="C6269E"/>
                </a:solidFill>
                <a:latin typeface="Raleway Bold"/>
                <a:ea typeface="Raleway Bold"/>
                <a:cs typeface="Raleway Bold"/>
                <a:sym typeface="Raleway Bold"/>
              </a:rPr>
              <a:t>Conclusion</a:t>
            </a:r>
          </a:p>
          <a:p>
            <a:pPr algn="l">
              <a:lnSpc>
                <a:spcPts val="3838"/>
              </a:lnSpc>
              <a:spcBef>
                <a:spcPct val="0"/>
              </a:spcBef>
            </a:pPr>
          </a:p>
        </p:txBody>
      </p:sp>
      <p:grpSp>
        <p:nvGrpSpPr>
          <p:cNvPr name="Group 12" id="12"/>
          <p:cNvGrpSpPr/>
          <p:nvPr/>
        </p:nvGrpSpPr>
        <p:grpSpPr>
          <a:xfrm rot="0">
            <a:off x="15972721" y="7768573"/>
            <a:ext cx="4181174" cy="4181174"/>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gradFill>
                <a:gsLst>
                  <a:gs pos="0">
                    <a:srgbClr val="C6269E">
                      <a:alpha val="100000"/>
                    </a:srgbClr>
                  </a:gs>
                  <a:gs pos="100000">
                    <a:srgbClr val="7A126A">
                      <a:alpha val="100000"/>
                    </a:srgbClr>
                  </a:gs>
                </a:gsLst>
                <a:lin ang="0"/>
              </a:gradFill>
              <a:prstDash val="solid"/>
              <a:miter/>
            </a:ln>
          </p:spPr>
        </p:sp>
        <p:sp>
          <p:nvSpPr>
            <p:cNvPr name="TextBox 14" id="14"/>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15" id="15"/>
          <p:cNvGrpSpPr/>
          <p:nvPr/>
        </p:nvGrpSpPr>
        <p:grpSpPr>
          <a:xfrm rot="0">
            <a:off x="1486248" y="4432565"/>
            <a:ext cx="784262" cy="784262"/>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C6269E">
                      <a:alpha val="100000"/>
                    </a:srgbClr>
                  </a:gs>
                  <a:gs pos="100000">
                    <a:srgbClr val="7A126A">
                      <a:alpha val="100000"/>
                    </a:srgbClr>
                  </a:gs>
                </a:gsLst>
                <a:lin ang="0"/>
              </a:gradFill>
              <a:prstDash val="solid"/>
              <a:miter/>
            </a:ln>
          </p:spPr>
        </p:sp>
        <p:sp>
          <p:nvSpPr>
            <p:cNvPr name="TextBox 17" id="17"/>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18" id="18"/>
          <p:cNvGrpSpPr/>
          <p:nvPr/>
        </p:nvGrpSpPr>
        <p:grpSpPr>
          <a:xfrm rot="0">
            <a:off x="4867811" y="4432565"/>
            <a:ext cx="784262" cy="784262"/>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C6269E">
                      <a:alpha val="100000"/>
                    </a:srgbClr>
                  </a:gs>
                  <a:gs pos="100000">
                    <a:srgbClr val="7A126A">
                      <a:alpha val="100000"/>
                    </a:srgbClr>
                  </a:gs>
                </a:gsLst>
                <a:lin ang="0"/>
              </a:gradFill>
              <a:prstDash val="solid"/>
              <a:miter/>
            </a:ln>
          </p:spPr>
        </p:sp>
        <p:sp>
          <p:nvSpPr>
            <p:cNvPr name="TextBox 20" id="20"/>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21" id="21"/>
          <p:cNvGrpSpPr/>
          <p:nvPr/>
        </p:nvGrpSpPr>
        <p:grpSpPr>
          <a:xfrm rot="0">
            <a:off x="8161194" y="4470214"/>
            <a:ext cx="784262" cy="784262"/>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C6269E">
                      <a:alpha val="100000"/>
                    </a:srgbClr>
                  </a:gs>
                  <a:gs pos="100000">
                    <a:srgbClr val="7A126A">
                      <a:alpha val="100000"/>
                    </a:srgbClr>
                  </a:gs>
                </a:gsLst>
                <a:lin ang="0"/>
              </a:gradFill>
              <a:prstDash val="solid"/>
              <a:miter/>
            </a:ln>
          </p:spPr>
        </p:sp>
        <p:sp>
          <p:nvSpPr>
            <p:cNvPr name="TextBox 23" id="23"/>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24" id="24"/>
          <p:cNvGrpSpPr/>
          <p:nvPr/>
        </p:nvGrpSpPr>
        <p:grpSpPr>
          <a:xfrm rot="0">
            <a:off x="11524810" y="4432565"/>
            <a:ext cx="784262" cy="784262"/>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C6269E">
                      <a:alpha val="100000"/>
                    </a:srgbClr>
                  </a:gs>
                  <a:gs pos="100000">
                    <a:srgbClr val="7A126A">
                      <a:alpha val="100000"/>
                    </a:srgbClr>
                  </a:gs>
                </a:gsLst>
                <a:lin ang="0"/>
              </a:gradFill>
              <a:prstDash val="solid"/>
              <a:miter/>
            </a:ln>
          </p:spPr>
        </p:sp>
        <p:sp>
          <p:nvSpPr>
            <p:cNvPr name="TextBox 26" id="26"/>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grpSp>
        <p:nvGrpSpPr>
          <p:cNvPr name="Group 27" id="27"/>
          <p:cNvGrpSpPr/>
          <p:nvPr/>
        </p:nvGrpSpPr>
        <p:grpSpPr>
          <a:xfrm rot="0">
            <a:off x="14888426" y="4470214"/>
            <a:ext cx="784262" cy="784262"/>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04775" cap="sq">
              <a:gradFill>
                <a:gsLst>
                  <a:gs pos="0">
                    <a:srgbClr val="C6269E">
                      <a:alpha val="100000"/>
                    </a:srgbClr>
                  </a:gs>
                  <a:gs pos="100000">
                    <a:srgbClr val="7A126A">
                      <a:alpha val="100000"/>
                    </a:srgbClr>
                  </a:gs>
                </a:gsLst>
                <a:lin ang="0"/>
              </a:gradFill>
              <a:prstDash val="solid"/>
              <a:miter/>
            </a:ln>
          </p:spPr>
        </p:sp>
        <p:sp>
          <p:nvSpPr>
            <p:cNvPr name="TextBox 29" id="29"/>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BBBBBB"/>
        </a:solidFill>
      </p:bgPr>
    </p:bg>
    <p:spTree>
      <p:nvGrpSpPr>
        <p:cNvPr id="1" name=""/>
        <p:cNvGrpSpPr/>
        <p:nvPr/>
      </p:nvGrpSpPr>
      <p:grpSpPr>
        <a:xfrm>
          <a:off x="0" y="0"/>
          <a:ext cx="0" cy="0"/>
          <a:chOff x="0" y="0"/>
          <a:chExt cx="0" cy="0"/>
        </a:xfrm>
      </p:grpSpPr>
      <p:sp>
        <p:nvSpPr>
          <p:cNvPr name="TextBox 2" id="2"/>
          <p:cNvSpPr txBox="true"/>
          <p:nvPr/>
        </p:nvSpPr>
        <p:spPr>
          <a:xfrm rot="0">
            <a:off x="2007300" y="3801366"/>
            <a:ext cx="8155888" cy="2006777"/>
          </a:xfrm>
          <a:prstGeom prst="rect">
            <a:avLst/>
          </a:prstGeom>
        </p:spPr>
        <p:txBody>
          <a:bodyPr anchor="t" rtlCol="false" tIns="0" lIns="0" bIns="0" rIns="0">
            <a:spAutoFit/>
          </a:bodyPr>
          <a:lstStyle/>
          <a:p>
            <a:pPr algn="l">
              <a:lnSpc>
                <a:spcPts val="5209"/>
              </a:lnSpc>
              <a:spcBef>
                <a:spcPct val="0"/>
              </a:spcBef>
            </a:pPr>
            <a:r>
              <a:rPr lang="en-US" b="true" sz="5008">
                <a:solidFill>
                  <a:srgbClr val="FFFFFF"/>
                </a:solidFill>
                <a:latin typeface="Raleway Heavy"/>
                <a:ea typeface="Raleway Heavy"/>
                <a:cs typeface="Raleway Heavy"/>
                <a:sym typeface="Raleway Heavy"/>
              </a:rPr>
              <a:t>The Intersection of COVID-19 &amp; Alzheimer’s Disease</a:t>
            </a:r>
          </a:p>
        </p:txBody>
      </p:sp>
      <p:grpSp>
        <p:nvGrpSpPr>
          <p:cNvPr name="Group 3" id="3"/>
          <p:cNvGrpSpPr/>
          <p:nvPr/>
        </p:nvGrpSpPr>
        <p:grpSpPr>
          <a:xfrm rot="0">
            <a:off x="10163189" y="1028700"/>
            <a:ext cx="676388" cy="456104"/>
            <a:chOff x="0" y="0"/>
            <a:chExt cx="178143" cy="120126"/>
          </a:xfrm>
        </p:grpSpPr>
        <p:sp>
          <p:nvSpPr>
            <p:cNvPr name="Freeform 4" id="4"/>
            <p:cNvSpPr/>
            <p:nvPr/>
          </p:nvSpPr>
          <p:spPr>
            <a:xfrm flipH="false" flipV="false" rot="0">
              <a:off x="0" y="0"/>
              <a:ext cx="178143" cy="120126"/>
            </a:xfrm>
            <a:custGeom>
              <a:avLst/>
              <a:gdLst/>
              <a:ahLst/>
              <a:cxnLst/>
              <a:rect r="r" b="b" t="t" l="l"/>
              <a:pathLst>
                <a:path h="120126" w="178143">
                  <a:moveTo>
                    <a:pt x="0" y="0"/>
                  </a:moveTo>
                  <a:lnTo>
                    <a:pt x="178143" y="0"/>
                  </a:lnTo>
                  <a:lnTo>
                    <a:pt x="178143"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5" id="5"/>
            <p:cNvSpPr txBox="true"/>
            <p:nvPr/>
          </p:nvSpPr>
          <p:spPr>
            <a:xfrm>
              <a:off x="0" y="28575"/>
              <a:ext cx="178143" cy="91551"/>
            </a:xfrm>
            <a:prstGeom prst="rect">
              <a:avLst/>
            </a:prstGeom>
          </p:spPr>
          <p:txBody>
            <a:bodyPr anchor="ctr" rtlCol="false" tIns="50800" lIns="50800" bIns="50800" rIns="50800"/>
            <a:lstStyle/>
            <a:p>
              <a:pPr algn="ctr">
                <a:lnSpc>
                  <a:spcPts val="2661"/>
                </a:lnSpc>
              </a:pPr>
            </a:p>
          </p:txBody>
        </p:sp>
      </p:grpSp>
      <p:sp>
        <p:nvSpPr>
          <p:cNvPr name="TextBox 6" id="6"/>
          <p:cNvSpPr txBox="true"/>
          <p:nvPr/>
        </p:nvSpPr>
        <p:spPr>
          <a:xfrm rot="0">
            <a:off x="11349710" y="978052"/>
            <a:ext cx="5180509" cy="523745"/>
          </a:xfrm>
          <a:prstGeom prst="rect">
            <a:avLst/>
          </a:prstGeom>
        </p:spPr>
        <p:txBody>
          <a:bodyPr anchor="t" rtlCol="false" tIns="0" lIns="0" bIns="0" rIns="0">
            <a:spAutoFit/>
          </a:bodyPr>
          <a:lstStyle/>
          <a:p>
            <a:pPr algn="l">
              <a:lnSpc>
                <a:spcPts val="4207"/>
              </a:lnSpc>
            </a:pPr>
            <a:r>
              <a:rPr lang="en-US" sz="3005" b="true">
                <a:solidFill>
                  <a:srgbClr val="FFFFFA"/>
                </a:solidFill>
                <a:latin typeface="Raleway Bold"/>
                <a:ea typeface="Raleway Bold"/>
                <a:cs typeface="Raleway Bold"/>
                <a:sym typeface="Raleway Bold"/>
              </a:rPr>
              <a:t>Emerging Evidence</a:t>
            </a:r>
          </a:p>
        </p:txBody>
      </p:sp>
      <p:sp>
        <p:nvSpPr>
          <p:cNvPr name="TextBox 7" id="7"/>
          <p:cNvSpPr txBox="true"/>
          <p:nvPr/>
        </p:nvSpPr>
        <p:spPr>
          <a:xfrm rot="0">
            <a:off x="11349710" y="1716272"/>
            <a:ext cx="6633536" cy="1480988"/>
          </a:xfrm>
          <a:prstGeom prst="rect">
            <a:avLst/>
          </a:prstGeom>
        </p:spPr>
        <p:txBody>
          <a:bodyPr anchor="t" rtlCol="false" tIns="0" lIns="0" bIns="0" rIns="0">
            <a:spAutoFit/>
          </a:bodyPr>
          <a:lstStyle/>
          <a:p>
            <a:pPr algn="l">
              <a:lnSpc>
                <a:spcPts val="3945"/>
              </a:lnSpc>
            </a:pPr>
            <a:r>
              <a:rPr lang="en-US" sz="2818">
                <a:solidFill>
                  <a:srgbClr val="FFFFFA"/>
                </a:solidFill>
                <a:latin typeface="Raleway"/>
                <a:ea typeface="Raleway"/>
                <a:cs typeface="Raleway"/>
                <a:sym typeface="Raleway"/>
              </a:rPr>
              <a:t>COVID-19 is redefined as a multi-organ disease with significant neurological implications</a:t>
            </a:r>
          </a:p>
        </p:txBody>
      </p:sp>
      <p:grpSp>
        <p:nvGrpSpPr>
          <p:cNvPr name="Group 8" id="8"/>
          <p:cNvGrpSpPr/>
          <p:nvPr/>
        </p:nvGrpSpPr>
        <p:grpSpPr>
          <a:xfrm rot="0">
            <a:off x="10106039" y="3924191"/>
            <a:ext cx="7820057" cy="3149063"/>
            <a:chOff x="0" y="0"/>
            <a:chExt cx="10426743" cy="4198750"/>
          </a:xfrm>
        </p:grpSpPr>
        <p:grpSp>
          <p:nvGrpSpPr>
            <p:cNvPr name="Group 9" id="9"/>
            <p:cNvGrpSpPr/>
            <p:nvPr/>
          </p:nvGrpSpPr>
          <p:grpSpPr>
            <a:xfrm rot="0">
              <a:off x="0" y="0"/>
              <a:ext cx="943347" cy="608139"/>
              <a:chOff x="0" y="0"/>
              <a:chExt cx="186340" cy="120126"/>
            </a:xfrm>
          </p:grpSpPr>
          <p:sp>
            <p:nvSpPr>
              <p:cNvPr name="Freeform 10" id="10"/>
              <p:cNvSpPr/>
              <p:nvPr/>
            </p:nvSpPr>
            <p:spPr>
              <a:xfrm flipH="false" flipV="false" rot="0">
                <a:off x="0" y="0"/>
                <a:ext cx="186340" cy="120126"/>
              </a:xfrm>
              <a:custGeom>
                <a:avLst/>
                <a:gdLst/>
                <a:ahLst/>
                <a:cxnLst/>
                <a:rect r="r" b="b" t="t" l="l"/>
                <a:pathLst>
                  <a:path h="120126" w="186340">
                    <a:moveTo>
                      <a:pt x="0" y="0"/>
                    </a:moveTo>
                    <a:lnTo>
                      <a:pt x="186340" y="0"/>
                    </a:lnTo>
                    <a:lnTo>
                      <a:pt x="186340"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1" id="11"/>
              <p:cNvSpPr txBox="true"/>
              <p:nvPr/>
            </p:nvSpPr>
            <p:spPr>
              <a:xfrm>
                <a:off x="0" y="28575"/>
                <a:ext cx="186340" cy="91551"/>
              </a:xfrm>
              <a:prstGeom prst="rect">
                <a:avLst/>
              </a:prstGeom>
            </p:spPr>
            <p:txBody>
              <a:bodyPr anchor="ctr" rtlCol="false" tIns="50800" lIns="50800" bIns="50800" rIns="50800"/>
              <a:lstStyle/>
              <a:p>
                <a:pPr algn="ctr">
                  <a:lnSpc>
                    <a:spcPts val="2661"/>
                  </a:lnSpc>
                </a:pPr>
              </a:p>
            </p:txBody>
          </p:sp>
        </p:grpSp>
        <p:sp>
          <p:nvSpPr>
            <p:cNvPr name="TextBox 12" id="12"/>
            <p:cNvSpPr txBox="true"/>
            <p:nvPr/>
          </p:nvSpPr>
          <p:spPr>
            <a:xfrm rot="0">
              <a:off x="1654822" y="-45305"/>
              <a:ext cx="8771921" cy="685415"/>
            </a:xfrm>
            <a:prstGeom prst="rect">
              <a:avLst/>
            </a:prstGeom>
          </p:spPr>
          <p:txBody>
            <a:bodyPr anchor="t" rtlCol="false" tIns="0" lIns="0" bIns="0" rIns="0">
              <a:spAutoFit/>
            </a:bodyPr>
            <a:lstStyle/>
            <a:p>
              <a:pPr algn="l">
                <a:lnSpc>
                  <a:spcPts val="4347"/>
                </a:lnSpc>
              </a:pPr>
              <a:r>
                <a:rPr lang="en-US" sz="3105" b="true">
                  <a:solidFill>
                    <a:srgbClr val="FFFFFA"/>
                  </a:solidFill>
                  <a:latin typeface="Raleway Bold"/>
                  <a:ea typeface="Raleway Bold"/>
                  <a:cs typeface="Raleway Bold"/>
                  <a:sym typeface="Raleway Bold"/>
                </a:rPr>
                <a:t>Bidirectional Relationship</a:t>
              </a:r>
            </a:p>
          </p:txBody>
        </p:sp>
        <p:sp>
          <p:nvSpPr>
            <p:cNvPr name="TextBox 13" id="13"/>
            <p:cNvSpPr txBox="true"/>
            <p:nvPr/>
          </p:nvSpPr>
          <p:spPr>
            <a:xfrm rot="0">
              <a:off x="1086572" y="925525"/>
              <a:ext cx="9340171" cy="3273225"/>
            </a:xfrm>
            <a:prstGeom prst="rect">
              <a:avLst/>
            </a:prstGeom>
          </p:spPr>
          <p:txBody>
            <a:bodyPr anchor="t" rtlCol="false" tIns="0" lIns="0" bIns="0" rIns="0">
              <a:spAutoFit/>
            </a:bodyPr>
            <a:lstStyle/>
            <a:p>
              <a:pPr algn="l" marL="608493" indent="-304247" lvl="1">
                <a:lnSpc>
                  <a:spcPts val="3945"/>
                </a:lnSpc>
                <a:buFont typeface="Arial"/>
                <a:buChar char="•"/>
              </a:pPr>
              <a:r>
                <a:rPr lang="en-US" b="true" sz="2818">
                  <a:solidFill>
                    <a:srgbClr val="FFFFFA"/>
                  </a:solidFill>
                  <a:latin typeface="Raleway Bold"/>
                  <a:ea typeface="Raleway Bold"/>
                  <a:cs typeface="Raleway Bold"/>
                  <a:sym typeface="Raleway Bold"/>
                </a:rPr>
                <a:t>Dementia Patients</a:t>
              </a:r>
              <a:r>
                <a:rPr lang="en-US" sz="2818">
                  <a:solidFill>
                    <a:srgbClr val="FFFFFA"/>
                  </a:solidFill>
                  <a:latin typeface="Raleway"/>
                  <a:ea typeface="Raleway"/>
                  <a:cs typeface="Raleway"/>
                  <a:sym typeface="Raleway"/>
                </a:rPr>
                <a:t>: Face a higher risk of severe infection.</a:t>
              </a:r>
            </a:p>
            <a:p>
              <a:pPr algn="l" marL="608493" indent="-304247" lvl="1">
                <a:lnSpc>
                  <a:spcPts val="3945"/>
                </a:lnSpc>
                <a:buFont typeface="Arial"/>
                <a:buChar char="•"/>
              </a:pPr>
              <a:r>
                <a:rPr lang="en-US" b="true" sz="2818">
                  <a:solidFill>
                    <a:srgbClr val="FFFFFA"/>
                  </a:solidFill>
                  <a:latin typeface="Raleway Bold"/>
                  <a:ea typeface="Raleway Bold"/>
                  <a:cs typeface="Raleway Bold"/>
                  <a:sym typeface="Raleway Bold"/>
                </a:rPr>
                <a:t>COVID-19 Survivors:</a:t>
              </a:r>
              <a:r>
                <a:rPr lang="en-US" sz="2818">
                  <a:solidFill>
                    <a:srgbClr val="FFFFFA"/>
                  </a:solidFill>
                  <a:latin typeface="Raleway"/>
                  <a:ea typeface="Raleway"/>
                  <a:cs typeface="Raleway"/>
                  <a:sym typeface="Raleway"/>
                </a:rPr>
                <a:t> Infection can trigger "brain fog" acting as early-stage neurodegeneration</a:t>
              </a:r>
            </a:p>
          </p:txBody>
        </p:sp>
      </p:grpSp>
      <p:grpSp>
        <p:nvGrpSpPr>
          <p:cNvPr name="Group 14" id="14"/>
          <p:cNvGrpSpPr/>
          <p:nvPr/>
        </p:nvGrpSpPr>
        <p:grpSpPr>
          <a:xfrm rot="0">
            <a:off x="10163189" y="7800185"/>
            <a:ext cx="7820057" cy="2129598"/>
            <a:chOff x="0" y="0"/>
            <a:chExt cx="10426743" cy="2839464"/>
          </a:xfrm>
        </p:grpSpPr>
        <p:grpSp>
          <p:nvGrpSpPr>
            <p:cNvPr name="Group 15" id="15"/>
            <p:cNvGrpSpPr/>
            <p:nvPr/>
          </p:nvGrpSpPr>
          <p:grpSpPr>
            <a:xfrm rot="0">
              <a:off x="0" y="0"/>
              <a:ext cx="1105887" cy="608139"/>
              <a:chOff x="0" y="0"/>
              <a:chExt cx="218447" cy="120126"/>
            </a:xfrm>
          </p:grpSpPr>
          <p:sp>
            <p:nvSpPr>
              <p:cNvPr name="Freeform 16" id="16"/>
              <p:cNvSpPr/>
              <p:nvPr/>
            </p:nvSpPr>
            <p:spPr>
              <a:xfrm flipH="false" flipV="false" rot="0">
                <a:off x="0" y="0"/>
                <a:ext cx="218447" cy="120126"/>
              </a:xfrm>
              <a:custGeom>
                <a:avLst/>
                <a:gdLst/>
                <a:ahLst/>
                <a:cxnLst/>
                <a:rect r="r" b="b" t="t" l="l"/>
                <a:pathLst>
                  <a:path h="120126" w="218447">
                    <a:moveTo>
                      <a:pt x="0" y="0"/>
                    </a:moveTo>
                    <a:lnTo>
                      <a:pt x="218447" y="0"/>
                    </a:lnTo>
                    <a:lnTo>
                      <a:pt x="218447"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7" id="17"/>
              <p:cNvSpPr txBox="true"/>
              <p:nvPr/>
            </p:nvSpPr>
            <p:spPr>
              <a:xfrm>
                <a:off x="0" y="28575"/>
                <a:ext cx="218447" cy="91551"/>
              </a:xfrm>
              <a:prstGeom prst="rect">
                <a:avLst/>
              </a:prstGeom>
            </p:spPr>
            <p:txBody>
              <a:bodyPr anchor="ctr" rtlCol="false" tIns="50800" lIns="50800" bIns="50800" rIns="50800"/>
              <a:lstStyle/>
              <a:p>
                <a:pPr algn="ctr">
                  <a:lnSpc>
                    <a:spcPts val="2661"/>
                  </a:lnSpc>
                </a:pPr>
              </a:p>
            </p:txBody>
          </p:sp>
        </p:grpSp>
        <p:sp>
          <p:nvSpPr>
            <p:cNvPr name="TextBox 18" id="18"/>
            <p:cNvSpPr txBox="true"/>
            <p:nvPr/>
          </p:nvSpPr>
          <p:spPr>
            <a:xfrm rot="0">
              <a:off x="1887494" y="-45305"/>
              <a:ext cx="7177707" cy="685415"/>
            </a:xfrm>
            <a:prstGeom prst="rect">
              <a:avLst/>
            </a:prstGeom>
          </p:spPr>
          <p:txBody>
            <a:bodyPr anchor="t" rtlCol="false" tIns="0" lIns="0" bIns="0" rIns="0">
              <a:spAutoFit/>
            </a:bodyPr>
            <a:lstStyle/>
            <a:p>
              <a:pPr algn="l">
                <a:lnSpc>
                  <a:spcPts val="4347"/>
                </a:lnSpc>
              </a:pPr>
              <a:r>
                <a:rPr lang="en-US" sz="3105" b="true">
                  <a:solidFill>
                    <a:srgbClr val="FFFFFA"/>
                  </a:solidFill>
                  <a:latin typeface="Raleway Bold"/>
                  <a:ea typeface="Raleway Bold"/>
                  <a:cs typeface="Raleway Bold"/>
                  <a:sym typeface="Raleway Bold"/>
                </a:rPr>
                <a:t>Shared Pathology</a:t>
              </a:r>
            </a:p>
          </p:txBody>
        </p:sp>
        <p:sp>
          <p:nvSpPr>
            <p:cNvPr name="TextBox 19" id="19"/>
            <p:cNvSpPr txBox="true"/>
            <p:nvPr/>
          </p:nvSpPr>
          <p:spPr>
            <a:xfrm rot="0">
              <a:off x="1887494" y="887039"/>
              <a:ext cx="8539248" cy="1952425"/>
            </a:xfrm>
            <a:prstGeom prst="rect">
              <a:avLst/>
            </a:prstGeom>
          </p:spPr>
          <p:txBody>
            <a:bodyPr anchor="t" rtlCol="false" tIns="0" lIns="0" bIns="0" rIns="0">
              <a:spAutoFit/>
            </a:bodyPr>
            <a:lstStyle/>
            <a:p>
              <a:pPr algn="l">
                <a:lnSpc>
                  <a:spcPts val="3945"/>
                </a:lnSpc>
              </a:pPr>
              <a:r>
                <a:rPr lang="en-US" sz="2818">
                  <a:solidFill>
                    <a:srgbClr val="FFFFFA"/>
                  </a:solidFill>
                  <a:latin typeface="Raleway"/>
                  <a:ea typeface="Raleway"/>
                  <a:cs typeface="Raleway"/>
                  <a:sym typeface="Raleway"/>
                </a:rPr>
                <a:t> Both conditions share an array of risk factors and pathophysiological mechanisms.</a:t>
              </a:r>
            </a:p>
          </p:txBody>
        </p:sp>
      </p:grpSp>
      <p:grpSp>
        <p:nvGrpSpPr>
          <p:cNvPr name="Group 20" id="20"/>
          <p:cNvGrpSpPr/>
          <p:nvPr/>
        </p:nvGrpSpPr>
        <p:grpSpPr>
          <a:xfrm rot="2087854">
            <a:off x="-2404070" y="2678097"/>
            <a:ext cx="4186641" cy="4186641"/>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90575" cap="sq">
              <a:gradFill>
                <a:gsLst>
                  <a:gs pos="0">
                    <a:srgbClr val="C6269E">
                      <a:alpha val="100000"/>
                    </a:srgbClr>
                  </a:gs>
                  <a:gs pos="100000">
                    <a:srgbClr val="7A126A">
                      <a:alpha val="100000"/>
                    </a:srgbClr>
                  </a:gs>
                </a:gsLst>
                <a:lin ang="0"/>
              </a:gradFill>
              <a:prstDash val="solid"/>
              <a:miter/>
            </a:ln>
          </p:spPr>
        </p:sp>
        <p:sp>
          <p:nvSpPr>
            <p:cNvPr name="TextBox 22" id="22"/>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
        <p:nvSpPr>
          <p:cNvPr name="Freeform 23" id="23"/>
          <p:cNvSpPr/>
          <p:nvPr/>
        </p:nvSpPr>
        <p:spPr>
          <a:xfrm flipH="false" flipV="false" rot="0">
            <a:off x="-6375531" y="-13275567"/>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BBBBBB"/>
        </a:solidFill>
      </p:bgPr>
    </p:bg>
    <p:spTree>
      <p:nvGrpSpPr>
        <p:cNvPr id="1" name=""/>
        <p:cNvGrpSpPr/>
        <p:nvPr/>
      </p:nvGrpSpPr>
      <p:grpSpPr>
        <a:xfrm>
          <a:off x="0" y="0"/>
          <a:ext cx="0" cy="0"/>
          <a:chOff x="0" y="0"/>
          <a:chExt cx="0" cy="0"/>
        </a:xfrm>
      </p:grpSpPr>
      <p:sp>
        <p:nvSpPr>
          <p:cNvPr name="Freeform 2" id="2"/>
          <p:cNvSpPr/>
          <p:nvPr/>
        </p:nvSpPr>
        <p:spPr>
          <a:xfrm flipH="false" flipV="false" rot="0">
            <a:off x="-8812749" y="-12467328"/>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2"/>
            <a:stretch>
              <a:fillRect l="0" t="0" r="0" b="0"/>
            </a:stretch>
          </a:blipFill>
        </p:spPr>
      </p:sp>
      <p:grpSp>
        <p:nvGrpSpPr>
          <p:cNvPr name="Group 3" id="3"/>
          <p:cNvGrpSpPr/>
          <p:nvPr/>
        </p:nvGrpSpPr>
        <p:grpSpPr>
          <a:xfrm rot="0">
            <a:off x="1489175" y="3270259"/>
            <a:ext cx="456104" cy="456104"/>
            <a:chOff x="0" y="0"/>
            <a:chExt cx="120126" cy="120126"/>
          </a:xfrm>
        </p:grpSpPr>
        <p:sp>
          <p:nvSpPr>
            <p:cNvPr name="Freeform 4" id="4"/>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5" id="5"/>
            <p:cNvSpPr txBox="true"/>
            <p:nvPr/>
          </p:nvSpPr>
          <p:spPr>
            <a:xfrm>
              <a:off x="0" y="28575"/>
              <a:ext cx="120126" cy="91551"/>
            </a:xfrm>
            <a:prstGeom prst="rect">
              <a:avLst/>
            </a:prstGeom>
          </p:spPr>
          <p:txBody>
            <a:bodyPr anchor="ctr" rtlCol="false" tIns="50800" lIns="50800" bIns="50800" rIns="50800"/>
            <a:lstStyle/>
            <a:p>
              <a:pPr algn="ctr">
                <a:lnSpc>
                  <a:spcPts val="2557"/>
                </a:lnSpc>
              </a:pPr>
            </a:p>
          </p:txBody>
        </p:sp>
      </p:grpSp>
      <p:sp>
        <p:nvSpPr>
          <p:cNvPr name="TextBox 6" id="6"/>
          <p:cNvSpPr txBox="true"/>
          <p:nvPr/>
        </p:nvSpPr>
        <p:spPr>
          <a:xfrm rot="0">
            <a:off x="4193175" y="1460804"/>
            <a:ext cx="10394988" cy="627101"/>
          </a:xfrm>
          <a:prstGeom prst="rect">
            <a:avLst/>
          </a:prstGeom>
        </p:spPr>
        <p:txBody>
          <a:bodyPr anchor="t" rtlCol="false" tIns="0" lIns="0" bIns="0" rIns="0">
            <a:spAutoFit/>
          </a:bodyPr>
          <a:lstStyle/>
          <a:p>
            <a:pPr algn="ctr">
              <a:lnSpc>
                <a:spcPts val="4795"/>
              </a:lnSpc>
              <a:spcBef>
                <a:spcPct val="0"/>
              </a:spcBef>
            </a:pPr>
            <a:r>
              <a:rPr lang="en-US" b="true" sz="4611">
                <a:solidFill>
                  <a:srgbClr val="FFFFFF"/>
                </a:solidFill>
                <a:latin typeface="Raleway Heavy"/>
                <a:ea typeface="Raleway Heavy"/>
                <a:cs typeface="Raleway Heavy"/>
                <a:sym typeface="Raleway Heavy"/>
              </a:rPr>
              <a:t>Shared Molecular Mechanisms</a:t>
            </a:r>
          </a:p>
        </p:txBody>
      </p:sp>
      <p:sp>
        <p:nvSpPr>
          <p:cNvPr name="TextBox 7" id="7"/>
          <p:cNvSpPr txBox="true"/>
          <p:nvPr/>
        </p:nvSpPr>
        <p:spPr>
          <a:xfrm rot="0">
            <a:off x="1094550" y="4277914"/>
            <a:ext cx="8058975" cy="2441560"/>
          </a:xfrm>
          <a:prstGeom prst="rect">
            <a:avLst/>
          </a:prstGeom>
        </p:spPr>
        <p:txBody>
          <a:bodyPr anchor="t" rtlCol="false" tIns="0" lIns="0" bIns="0" rIns="0">
            <a:spAutoFit/>
          </a:bodyPr>
          <a:lstStyle/>
          <a:p>
            <a:pPr algn="l" marL="608493" indent="-304247" lvl="1">
              <a:lnSpc>
                <a:spcPts val="4932"/>
              </a:lnSpc>
              <a:buFont typeface="Arial"/>
              <a:buChar char="•"/>
            </a:pPr>
            <a:r>
              <a:rPr lang="en-US" sz="2818">
                <a:solidFill>
                  <a:srgbClr val="FFFFFA"/>
                </a:solidFill>
                <a:latin typeface="Raleway"/>
                <a:ea typeface="Raleway"/>
                <a:cs typeface="Raleway"/>
                <a:sym typeface="Raleway"/>
              </a:rPr>
              <a:t>Compromises the Blood-Brain Barrier (BBB).</a:t>
            </a:r>
          </a:p>
          <a:p>
            <a:pPr algn="l" marL="608493" indent="-304247" lvl="1">
              <a:lnSpc>
                <a:spcPts val="4932"/>
              </a:lnSpc>
              <a:buFont typeface="Arial"/>
              <a:buChar char="•"/>
            </a:pPr>
            <a:r>
              <a:rPr lang="en-US" sz="2818">
                <a:solidFill>
                  <a:srgbClr val="FFFFFA"/>
                </a:solidFill>
                <a:latin typeface="Raleway"/>
                <a:ea typeface="Raleway"/>
                <a:cs typeface="Raleway"/>
                <a:sym typeface="Raleway"/>
              </a:rPr>
              <a:t>Activates microglia cells, creating a toxic environment similar to chronic AD.</a:t>
            </a:r>
          </a:p>
          <a:p>
            <a:pPr algn="l">
              <a:lnSpc>
                <a:spcPts val="4932"/>
              </a:lnSpc>
            </a:pPr>
          </a:p>
        </p:txBody>
      </p:sp>
      <p:sp>
        <p:nvSpPr>
          <p:cNvPr name="TextBox 8" id="8"/>
          <p:cNvSpPr txBox="true"/>
          <p:nvPr/>
        </p:nvSpPr>
        <p:spPr>
          <a:xfrm rot="0">
            <a:off x="2289275" y="3235639"/>
            <a:ext cx="4996654" cy="1073655"/>
          </a:xfrm>
          <a:prstGeom prst="rect">
            <a:avLst/>
          </a:prstGeom>
        </p:spPr>
        <p:txBody>
          <a:bodyPr anchor="t" rtlCol="false" tIns="0" lIns="0" bIns="0" rIns="0">
            <a:spAutoFit/>
          </a:bodyPr>
          <a:lstStyle/>
          <a:p>
            <a:pPr algn="l">
              <a:lnSpc>
                <a:spcPts val="4347"/>
              </a:lnSpc>
            </a:pPr>
            <a:r>
              <a:rPr lang="en-US" sz="3105" b="true">
                <a:solidFill>
                  <a:srgbClr val="FFFFFA"/>
                </a:solidFill>
                <a:latin typeface="Raleway Bold"/>
                <a:ea typeface="Raleway Bold"/>
                <a:cs typeface="Raleway Bold"/>
                <a:sym typeface="Raleway Bold"/>
              </a:rPr>
              <a:t>Neuroinflammation (Cytokine Storm)</a:t>
            </a:r>
          </a:p>
        </p:txBody>
      </p:sp>
      <p:sp>
        <p:nvSpPr>
          <p:cNvPr name="TextBox 9" id="9"/>
          <p:cNvSpPr txBox="true"/>
          <p:nvPr/>
        </p:nvSpPr>
        <p:spPr>
          <a:xfrm rot="0">
            <a:off x="9519345" y="4277914"/>
            <a:ext cx="7711150" cy="1822435"/>
          </a:xfrm>
          <a:prstGeom prst="rect">
            <a:avLst/>
          </a:prstGeom>
        </p:spPr>
        <p:txBody>
          <a:bodyPr anchor="t" rtlCol="false" tIns="0" lIns="0" bIns="0" rIns="0">
            <a:spAutoFit/>
          </a:bodyPr>
          <a:lstStyle/>
          <a:p>
            <a:pPr algn="l" marL="608493" indent="-304247" lvl="1">
              <a:lnSpc>
                <a:spcPts val="4932"/>
              </a:lnSpc>
              <a:buFont typeface="Arial"/>
              <a:buChar char="•"/>
            </a:pPr>
            <a:r>
              <a:rPr lang="en-US" sz="2818">
                <a:solidFill>
                  <a:srgbClr val="FFFFFA"/>
                </a:solidFill>
                <a:latin typeface="Raleway"/>
                <a:ea typeface="Raleway"/>
                <a:cs typeface="Raleway"/>
                <a:sym typeface="Raleway"/>
              </a:rPr>
              <a:t>Dysregulation in adrenergic signaling is observed in both conditions.</a:t>
            </a:r>
          </a:p>
          <a:p>
            <a:pPr algn="l">
              <a:lnSpc>
                <a:spcPts val="4932"/>
              </a:lnSpc>
            </a:pPr>
          </a:p>
        </p:txBody>
      </p:sp>
      <p:sp>
        <p:nvSpPr>
          <p:cNvPr name="TextBox 10" id="10"/>
          <p:cNvSpPr txBox="true"/>
          <p:nvPr/>
        </p:nvSpPr>
        <p:spPr>
          <a:xfrm rot="0">
            <a:off x="10348250" y="3235639"/>
            <a:ext cx="6262572" cy="530730"/>
          </a:xfrm>
          <a:prstGeom prst="rect">
            <a:avLst/>
          </a:prstGeom>
        </p:spPr>
        <p:txBody>
          <a:bodyPr anchor="t" rtlCol="false" tIns="0" lIns="0" bIns="0" rIns="0">
            <a:spAutoFit/>
          </a:bodyPr>
          <a:lstStyle/>
          <a:p>
            <a:pPr algn="l">
              <a:lnSpc>
                <a:spcPts val="4347"/>
              </a:lnSpc>
            </a:pPr>
            <a:r>
              <a:rPr lang="en-US" sz="3105" b="true">
                <a:solidFill>
                  <a:srgbClr val="FFFFFA"/>
                </a:solidFill>
                <a:latin typeface="Raleway Bold"/>
                <a:ea typeface="Raleway Bold"/>
                <a:cs typeface="Raleway Bold"/>
                <a:sym typeface="Raleway Bold"/>
              </a:rPr>
              <a:t>Vascular Dysfunction</a:t>
            </a:r>
          </a:p>
        </p:txBody>
      </p:sp>
      <p:grpSp>
        <p:nvGrpSpPr>
          <p:cNvPr name="Group 11" id="11"/>
          <p:cNvGrpSpPr/>
          <p:nvPr/>
        </p:nvGrpSpPr>
        <p:grpSpPr>
          <a:xfrm rot="0">
            <a:off x="9548150" y="3302314"/>
            <a:ext cx="456104" cy="456104"/>
            <a:chOff x="0" y="0"/>
            <a:chExt cx="120126" cy="120126"/>
          </a:xfrm>
        </p:grpSpPr>
        <p:sp>
          <p:nvSpPr>
            <p:cNvPr name="Freeform 12" id="12"/>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3" id="13"/>
            <p:cNvSpPr txBox="true"/>
            <p:nvPr/>
          </p:nvSpPr>
          <p:spPr>
            <a:xfrm>
              <a:off x="0" y="28575"/>
              <a:ext cx="120126" cy="91551"/>
            </a:xfrm>
            <a:prstGeom prst="rect">
              <a:avLst/>
            </a:prstGeom>
          </p:spPr>
          <p:txBody>
            <a:bodyPr anchor="ctr" rtlCol="false" tIns="50800" lIns="50800" bIns="50800" rIns="50800"/>
            <a:lstStyle/>
            <a:p>
              <a:pPr algn="ctr">
                <a:lnSpc>
                  <a:spcPts val="2557"/>
                </a:lnSpc>
              </a:pPr>
            </a:p>
          </p:txBody>
        </p:sp>
      </p:grpSp>
      <p:sp>
        <p:nvSpPr>
          <p:cNvPr name="TextBox 14" id="14"/>
          <p:cNvSpPr txBox="true"/>
          <p:nvPr/>
        </p:nvSpPr>
        <p:spPr>
          <a:xfrm rot="0">
            <a:off x="5721331" y="7195237"/>
            <a:ext cx="7985981" cy="2441560"/>
          </a:xfrm>
          <a:prstGeom prst="rect">
            <a:avLst/>
          </a:prstGeom>
        </p:spPr>
        <p:txBody>
          <a:bodyPr anchor="t" rtlCol="false" tIns="0" lIns="0" bIns="0" rIns="0">
            <a:spAutoFit/>
          </a:bodyPr>
          <a:lstStyle/>
          <a:p>
            <a:pPr algn="l" marL="608493" indent="-304247" lvl="1">
              <a:lnSpc>
                <a:spcPts val="4932"/>
              </a:lnSpc>
              <a:buFont typeface="Arial"/>
              <a:buChar char="•"/>
            </a:pPr>
            <a:r>
              <a:rPr lang="en-US" sz="2818">
                <a:solidFill>
                  <a:srgbClr val="FFFFFA"/>
                </a:solidFill>
                <a:latin typeface="Raleway"/>
                <a:ea typeface="Raleway"/>
                <a:cs typeface="Raleway"/>
                <a:sym typeface="Raleway"/>
              </a:rPr>
              <a:t>Disruption in protease inhibitors contributes to plaque formation, linking acute viral response to long-term neurodegeneration.</a:t>
            </a:r>
          </a:p>
          <a:p>
            <a:pPr algn="l">
              <a:lnSpc>
                <a:spcPts val="4932"/>
              </a:lnSpc>
            </a:pPr>
          </a:p>
        </p:txBody>
      </p:sp>
      <p:sp>
        <p:nvSpPr>
          <p:cNvPr name="TextBox 15" id="15"/>
          <p:cNvSpPr txBox="true"/>
          <p:nvPr/>
        </p:nvSpPr>
        <p:spPr>
          <a:xfrm rot="0">
            <a:off x="6635391" y="6557548"/>
            <a:ext cx="6262572" cy="490725"/>
          </a:xfrm>
          <a:prstGeom prst="rect">
            <a:avLst/>
          </a:prstGeom>
        </p:spPr>
        <p:txBody>
          <a:bodyPr anchor="t" rtlCol="false" tIns="0" lIns="0" bIns="0" rIns="0">
            <a:spAutoFit/>
          </a:bodyPr>
          <a:lstStyle/>
          <a:p>
            <a:pPr algn="l">
              <a:lnSpc>
                <a:spcPts val="3927"/>
              </a:lnSpc>
            </a:pPr>
            <a:r>
              <a:rPr lang="en-US" sz="2805" b="true">
                <a:solidFill>
                  <a:srgbClr val="FFFFFA"/>
                </a:solidFill>
                <a:latin typeface="Raleway Bold"/>
                <a:ea typeface="Raleway Bold"/>
                <a:cs typeface="Raleway Bold"/>
                <a:sym typeface="Raleway Bold"/>
              </a:rPr>
              <a:t>Protease Imbalance</a:t>
            </a:r>
          </a:p>
        </p:txBody>
      </p:sp>
      <p:grpSp>
        <p:nvGrpSpPr>
          <p:cNvPr name="Group 16" id="16"/>
          <p:cNvGrpSpPr/>
          <p:nvPr/>
        </p:nvGrpSpPr>
        <p:grpSpPr>
          <a:xfrm rot="0">
            <a:off x="5721331" y="6598671"/>
            <a:ext cx="456104" cy="456104"/>
            <a:chOff x="0" y="0"/>
            <a:chExt cx="120126" cy="120126"/>
          </a:xfrm>
        </p:grpSpPr>
        <p:sp>
          <p:nvSpPr>
            <p:cNvPr name="Freeform 17" id="17"/>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8" id="18"/>
            <p:cNvSpPr txBox="true"/>
            <p:nvPr/>
          </p:nvSpPr>
          <p:spPr>
            <a:xfrm>
              <a:off x="0" y="28575"/>
              <a:ext cx="120126" cy="91551"/>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BBBBBB"/>
        </a:solidFill>
      </p:bgPr>
    </p:bg>
    <p:spTree>
      <p:nvGrpSpPr>
        <p:cNvPr id="1" name=""/>
        <p:cNvGrpSpPr/>
        <p:nvPr/>
      </p:nvGrpSpPr>
      <p:grpSpPr>
        <a:xfrm>
          <a:off x="0" y="0"/>
          <a:ext cx="0" cy="0"/>
          <a:chOff x="0" y="0"/>
          <a:chExt cx="0" cy="0"/>
        </a:xfrm>
      </p:grpSpPr>
      <p:sp>
        <p:nvSpPr>
          <p:cNvPr name="Freeform 2" id="2"/>
          <p:cNvSpPr/>
          <p:nvPr/>
        </p:nvSpPr>
        <p:spPr>
          <a:xfrm flipH="false" flipV="false" rot="0">
            <a:off x="-6689100" y="-11912247"/>
            <a:ext cx="17956749" cy="18046984"/>
          </a:xfrm>
          <a:custGeom>
            <a:avLst/>
            <a:gdLst/>
            <a:ahLst/>
            <a:cxnLst/>
            <a:rect r="r" b="b" t="t" l="l"/>
            <a:pathLst>
              <a:path h="18046984" w="17956749">
                <a:moveTo>
                  <a:pt x="0" y="0"/>
                </a:moveTo>
                <a:lnTo>
                  <a:pt x="17956750" y="0"/>
                </a:lnTo>
                <a:lnTo>
                  <a:pt x="17956750" y="18046984"/>
                </a:lnTo>
                <a:lnTo>
                  <a:pt x="0" y="18046984"/>
                </a:lnTo>
                <a:lnTo>
                  <a:pt x="0" y="0"/>
                </a:lnTo>
                <a:close/>
              </a:path>
            </a:pathLst>
          </a:custGeom>
          <a:blipFill>
            <a:blip r:embed="rId2"/>
            <a:stretch>
              <a:fillRect l="0" t="0" r="0" b="0"/>
            </a:stretch>
          </a:blipFill>
        </p:spPr>
      </p:sp>
      <p:grpSp>
        <p:nvGrpSpPr>
          <p:cNvPr name="Group 3" id="3"/>
          <p:cNvGrpSpPr/>
          <p:nvPr/>
        </p:nvGrpSpPr>
        <p:grpSpPr>
          <a:xfrm rot="0">
            <a:off x="1489175" y="3270259"/>
            <a:ext cx="456104" cy="456104"/>
            <a:chOff x="0" y="0"/>
            <a:chExt cx="120126" cy="120126"/>
          </a:xfrm>
        </p:grpSpPr>
        <p:sp>
          <p:nvSpPr>
            <p:cNvPr name="Freeform 4" id="4"/>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5" id="5"/>
            <p:cNvSpPr txBox="true"/>
            <p:nvPr/>
          </p:nvSpPr>
          <p:spPr>
            <a:xfrm>
              <a:off x="0" y="28575"/>
              <a:ext cx="120126" cy="91551"/>
            </a:xfrm>
            <a:prstGeom prst="rect">
              <a:avLst/>
            </a:prstGeom>
          </p:spPr>
          <p:txBody>
            <a:bodyPr anchor="ctr" rtlCol="false" tIns="50800" lIns="50800" bIns="50800" rIns="50800"/>
            <a:lstStyle/>
            <a:p>
              <a:pPr algn="ctr">
                <a:lnSpc>
                  <a:spcPts val="2557"/>
                </a:lnSpc>
              </a:pPr>
            </a:p>
          </p:txBody>
        </p:sp>
      </p:grpSp>
      <p:sp>
        <p:nvSpPr>
          <p:cNvPr name="TextBox 6" id="6"/>
          <p:cNvSpPr txBox="true"/>
          <p:nvPr/>
        </p:nvSpPr>
        <p:spPr>
          <a:xfrm rot="0">
            <a:off x="1988350" y="1484952"/>
            <a:ext cx="6144913" cy="619577"/>
          </a:xfrm>
          <a:prstGeom prst="rect">
            <a:avLst/>
          </a:prstGeom>
        </p:spPr>
        <p:txBody>
          <a:bodyPr anchor="t" rtlCol="false" tIns="0" lIns="0" bIns="0" rIns="0">
            <a:spAutoFit/>
          </a:bodyPr>
          <a:lstStyle/>
          <a:p>
            <a:pPr algn="l">
              <a:lnSpc>
                <a:spcPts val="4691"/>
              </a:lnSpc>
              <a:spcBef>
                <a:spcPct val="0"/>
              </a:spcBef>
            </a:pPr>
            <a:r>
              <a:rPr lang="en-US" b="true" sz="4511">
                <a:solidFill>
                  <a:srgbClr val="FFFFFF"/>
                </a:solidFill>
                <a:latin typeface="Raleway Heavy"/>
                <a:ea typeface="Raleway Heavy"/>
                <a:cs typeface="Raleway Heavy"/>
                <a:sym typeface="Raleway Heavy"/>
              </a:rPr>
              <a:t> Project Objective</a:t>
            </a:r>
          </a:p>
        </p:txBody>
      </p:sp>
      <p:sp>
        <p:nvSpPr>
          <p:cNvPr name="TextBox 7" id="7"/>
          <p:cNvSpPr txBox="true"/>
          <p:nvPr/>
        </p:nvSpPr>
        <p:spPr>
          <a:xfrm rot="0">
            <a:off x="1489175" y="4356854"/>
            <a:ext cx="7477582" cy="1481455"/>
          </a:xfrm>
          <a:prstGeom prst="rect">
            <a:avLst/>
          </a:prstGeom>
        </p:spPr>
        <p:txBody>
          <a:bodyPr anchor="t" rtlCol="false" tIns="0" lIns="0" bIns="0" rIns="0">
            <a:spAutoFit/>
          </a:bodyPr>
          <a:lstStyle/>
          <a:p>
            <a:pPr algn="l">
              <a:lnSpc>
                <a:spcPts val="3919"/>
              </a:lnSpc>
            </a:pPr>
            <a:r>
              <a:rPr lang="en-US" sz="2799">
                <a:solidFill>
                  <a:srgbClr val="FFFFFA"/>
                </a:solidFill>
                <a:latin typeface="Raleway"/>
                <a:ea typeface="Raleway"/>
                <a:cs typeface="Raleway"/>
                <a:sym typeface="Raleway"/>
              </a:rPr>
              <a:t>identify and visualize Differentially Expressed Genes (DEGs) to establish molecular links between COVID-19 and AD.</a:t>
            </a:r>
          </a:p>
        </p:txBody>
      </p:sp>
      <p:sp>
        <p:nvSpPr>
          <p:cNvPr name="TextBox 8" id="8"/>
          <p:cNvSpPr txBox="true"/>
          <p:nvPr/>
        </p:nvSpPr>
        <p:spPr>
          <a:xfrm rot="0">
            <a:off x="2289275" y="3235639"/>
            <a:ext cx="3982432" cy="523875"/>
          </a:xfrm>
          <a:prstGeom prst="rect">
            <a:avLst/>
          </a:prstGeom>
        </p:spPr>
        <p:txBody>
          <a:bodyPr anchor="t" rtlCol="false" tIns="0" lIns="0" bIns="0" rIns="0">
            <a:spAutoFit/>
          </a:bodyPr>
          <a:lstStyle/>
          <a:p>
            <a:pPr algn="l">
              <a:lnSpc>
                <a:spcPts val="4200"/>
              </a:lnSpc>
            </a:pPr>
            <a:r>
              <a:rPr lang="en-US" sz="3000" b="true">
                <a:solidFill>
                  <a:srgbClr val="FFFFFA"/>
                </a:solidFill>
                <a:latin typeface="Raleway Bold"/>
                <a:ea typeface="Raleway Bold"/>
                <a:cs typeface="Raleway Bold"/>
                <a:sym typeface="Raleway Bold"/>
              </a:rPr>
              <a:t>Primary Aim</a:t>
            </a:r>
          </a:p>
        </p:txBody>
      </p:sp>
      <p:sp>
        <p:nvSpPr>
          <p:cNvPr name="TextBox 9" id="9"/>
          <p:cNvSpPr txBox="true"/>
          <p:nvPr/>
        </p:nvSpPr>
        <p:spPr>
          <a:xfrm rot="0">
            <a:off x="9548150" y="4356854"/>
            <a:ext cx="7477582" cy="2967355"/>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FFFFFA"/>
                </a:solidFill>
                <a:latin typeface="Raleway"/>
                <a:ea typeface="Raleway"/>
                <a:cs typeface="Raleway"/>
                <a:sym typeface="Raleway"/>
              </a:rPr>
              <a:t>GSE188847: COVID-19 Transcriptomic Dataset.</a:t>
            </a:r>
          </a:p>
          <a:p>
            <a:pPr algn="l" marL="604519" indent="-302260" lvl="1">
              <a:lnSpc>
                <a:spcPts val="3919"/>
              </a:lnSpc>
              <a:buFont typeface="Arial"/>
              <a:buChar char="•"/>
            </a:pPr>
            <a:r>
              <a:rPr lang="en-US" sz="2799">
                <a:solidFill>
                  <a:srgbClr val="FFFFFA"/>
                </a:solidFill>
                <a:latin typeface="Raleway"/>
                <a:ea typeface="Raleway"/>
                <a:cs typeface="Raleway"/>
                <a:sym typeface="Raleway"/>
              </a:rPr>
              <a:t>GSE104704: Alzheimer’s Disease Transcriptomic Dataset.</a:t>
            </a:r>
          </a:p>
          <a:p>
            <a:pPr algn="l">
              <a:lnSpc>
                <a:spcPts val="3919"/>
              </a:lnSpc>
            </a:pPr>
          </a:p>
          <a:p>
            <a:pPr algn="l">
              <a:lnSpc>
                <a:spcPts val="3919"/>
              </a:lnSpc>
            </a:pPr>
          </a:p>
        </p:txBody>
      </p:sp>
      <p:sp>
        <p:nvSpPr>
          <p:cNvPr name="TextBox 10" id="10"/>
          <p:cNvSpPr txBox="true"/>
          <p:nvPr/>
        </p:nvSpPr>
        <p:spPr>
          <a:xfrm rot="0">
            <a:off x="10348250" y="3235639"/>
            <a:ext cx="6262572" cy="523875"/>
          </a:xfrm>
          <a:prstGeom prst="rect">
            <a:avLst/>
          </a:prstGeom>
        </p:spPr>
        <p:txBody>
          <a:bodyPr anchor="t" rtlCol="false" tIns="0" lIns="0" bIns="0" rIns="0">
            <a:spAutoFit/>
          </a:bodyPr>
          <a:lstStyle/>
          <a:p>
            <a:pPr algn="l">
              <a:lnSpc>
                <a:spcPts val="4200"/>
              </a:lnSpc>
            </a:pPr>
            <a:r>
              <a:rPr lang="en-US" sz="3000" b="true">
                <a:solidFill>
                  <a:srgbClr val="FFFFFA"/>
                </a:solidFill>
                <a:latin typeface="Raleway Bold"/>
                <a:ea typeface="Raleway Bold"/>
                <a:cs typeface="Raleway Bold"/>
                <a:sym typeface="Raleway Bold"/>
              </a:rPr>
              <a:t>Data Integration (NCBI GEO)</a:t>
            </a:r>
          </a:p>
        </p:txBody>
      </p:sp>
      <p:grpSp>
        <p:nvGrpSpPr>
          <p:cNvPr name="Group 11" id="11"/>
          <p:cNvGrpSpPr/>
          <p:nvPr/>
        </p:nvGrpSpPr>
        <p:grpSpPr>
          <a:xfrm rot="0">
            <a:off x="9548150" y="3302314"/>
            <a:ext cx="456104" cy="456104"/>
            <a:chOff x="0" y="0"/>
            <a:chExt cx="120126" cy="120126"/>
          </a:xfrm>
        </p:grpSpPr>
        <p:sp>
          <p:nvSpPr>
            <p:cNvPr name="Freeform 12" id="12"/>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3" id="13"/>
            <p:cNvSpPr txBox="true"/>
            <p:nvPr/>
          </p:nvSpPr>
          <p:spPr>
            <a:xfrm>
              <a:off x="0" y="28575"/>
              <a:ext cx="120126" cy="91551"/>
            </a:xfrm>
            <a:prstGeom prst="rect">
              <a:avLst/>
            </a:prstGeom>
          </p:spPr>
          <p:txBody>
            <a:bodyPr anchor="ctr" rtlCol="false" tIns="50800" lIns="50800" bIns="50800" rIns="50800"/>
            <a:lstStyle/>
            <a:p>
              <a:pPr algn="ctr">
                <a:lnSpc>
                  <a:spcPts val="2557"/>
                </a:lnSpc>
              </a:pPr>
            </a:p>
          </p:txBody>
        </p:sp>
      </p:grpSp>
      <p:sp>
        <p:nvSpPr>
          <p:cNvPr name="TextBox 14" id="14"/>
          <p:cNvSpPr txBox="true"/>
          <p:nvPr/>
        </p:nvSpPr>
        <p:spPr>
          <a:xfrm rot="0">
            <a:off x="5587959" y="7605486"/>
            <a:ext cx="7698982" cy="986155"/>
          </a:xfrm>
          <a:prstGeom prst="rect">
            <a:avLst/>
          </a:prstGeom>
        </p:spPr>
        <p:txBody>
          <a:bodyPr anchor="t" rtlCol="false" tIns="0" lIns="0" bIns="0" rIns="0">
            <a:spAutoFit/>
          </a:bodyPr>
          <a:lstStyle/>
          <a:p>
            <a:pPr algn="l">
              <a:lnSpc>
                <a:spcPts val="3919"/>
              </a:lnSpc>
            </a:pPr>
            <a:r>
              <a:rPr lang="en-US" sz="2799">
                <a:solidFill>
                  <a:srgbClr val="FFFFFA"/>
                </a:solidFill>
                <a:latin typeface="Raleway"/>
                <a:ea typeface="Raleway"/>
                <a:cs typeface="Raleway"/>
                <a:sym typeface="Raleway"/>
              </a:rPr>
              <a:t>Establish molecular links via significant biomarkers.</a:t>
            </a:r>
          </a:p>
        </p:txBody>
      </p:sp>
      <p:sp>
        <p:nvSpPr>
          <p:cNvPr name="TextBox 15" id="15"/>
          <p:cNvSpPr txBox="true"/>
          <p:nvPr/>
        </p:nvSpPr>
        <p:spPr>
          <a:xfrm rot="0">
            <a:off x="6388059" y="6484271"/>
            <a:ext cx="6262572" cy="523875"/>
          </a:xfrm>
          <a:prstGeom prst="rect">
            <a:avLst/>
          </a:prstGeom>
        </p:spPr>
        <p:txBody>
          <a:bodyPr anchor="t" rtlCol="false" tIns="0" lIns="0" bIns="0" rIns="0">
            <a:spAutoFit/>
          </a:bodyPr>
          <a:lstStyle/>
          <a:p>
            <a:pPr algn="l">
              <a:lnSpc>
                <a:spcPts val="4200"/>
              </a:lnSpc>
            </a:pPr>
            <a:r>
              <a:rPr lang="en-US" sz="3000" b="true">
                <a:solidFill>
                  <a:srgbClr val="FFFFFA"/>
                </a:solidFill>
                <a:latin typeface="Raleway Bold"/>
                <a:ea typeface="Raleway Bold"/>
                <a:cs typeface="Raleway Bold"/>
                <a:sym typeface="Raleway Bold"/>
              </a:rPr>
              <a:t>Goal</a:t>
            </a:r>
          </a:p>
        </p:txBody>
      </p:sp>
      <p:grpSp>
        <p:nvGrpSpPr>
          <p:cNvPr name="Group 16" id="16"/>
          <p:cNvGrpSpPr/>
          <p:nvPr/>
        </p:nvGrpSpPr>
        <p:grpSpPr>
          <a:xfrm rot="0">
            <a:off x="5587959" y="6550946"/>
            <a:ext cx="456104" cy="456104"/>
            <a:chOff x="0" y="0"/>
            <a:chExt cx="120126" cy="120126"/>
          </a:xfrm>
        </p:grpSpPr>
        <p:sp>
          <p:nvSpPr>
            <p:cNvPr name="Freeform 17" id="17"/>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8" id="18"/>
            <p:cNvSpPr txBox="true"/>
            <p:nvPr/>
          </p:nvSpPr>
          <p:spPr>
            <a:xfrm>
              <a:off x="0" y="28575"/>
              <a:ext cx="120126" cy="91551"/>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BBBBBB"/>
        </a:solidFill>
      </p:bgPr>
    </p:bg>
    <p:spTree>
      <p:nvGrpSpPr>
        <p:cNvPr id="1" name=""/>
        <p:cNvGrpSpPr/>
        <p:nvPr/>
      </p:nvGrpSpPr>
      <p:grpSpPr>
        <a:xfrm>
          <a:off x="0" y="0"/>
          <a:ext cx="0" cy="0"/>
          <a:chOff x="0" y="0"/>
          <a:chExt cx="0" cy="0"/>
        </a:xfrm>
      </p:grpSpPr>
      <p:sp>
        <p:nvSpPr>
          <p:cNvPr name="Freeform 2" id="2"/>
          <p:cNvSpPr/>
          <p:nvPr/>
        </p:nvSpPr>
        <p:spPr>
          <a:xfrm flipH="false" flipV="false" rot="0">
            <a:off x="-6542957" y="-13387701"/>
            <a:ext cx="18369497" cy="18461806"/>
          </a:xfrm>
          <a:custGeom>
            <a:avLst/>
            <a:gdLst/>
            <a:ahLst/>
            <a:cxnLst/>
            <a:rect r="r" b="b" t="t" l="l"/>
            <a:pathLst>
              <a:path h="18461806" w="18369497">
                <a:moveTo>
                  <a:pt x="0" y="0"/>
                </a:moveTo>
                <a:lnTo>
                  <a:pt x="18369497" y="0"/>
                </a:lnTo>
                <a:lnTo>
                  <a:pt x="18369497" y="18461806"/>
                </a:lnTo>
                <a:lnTo>
                  <a:pt x="0" y="18461806"/>
                </a:lnTo>
                <a:lnTo>
                  <a:pt x="0" y="0"/>
                </a:lnTo>
                <a:close/>
              </a:path>
            </a:pathLst>
          </a:custGeom>
          <a:blipFill>
            <a:blip r:embed="rId2"/>
            <a:stretch>
              <a:fillRect l="0" t="0" r="0" b="0"/>
            </a:stretch>
          </a:blipFill>
        </p:spPr>
      </p:sp>
      <p:grpSp>
        <p:nvGrpSpPr>
          <p:cNvPr name="Group 3" id="3"/>
          <p:cNvGrpSpPr/>
          <p:nvPr/>
        </p:nvGrpSpPr>
        <p:grpSpPr>
          <a:xfrm rot="0">
            <a:off x="1650115" y="2751555"/>
            <a:ext cx="466588" cy="466588"/>
            <a:chOff x="0" y="0"/>
            <a:chExt cx="120126" cy="120126"/>
          </a:xfrm>
        </p:grpSpPr>
        <p:sp>
          <p:nvSpPr>
            <p:cNvPr name="Freeform 4" id="4"/>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5" id="5"/>
            <p:cNvSpPr txBox="true"/>
            <p:nvPr/>
          </p:nvSpPr>
          <p:spPr>
            <a:xfrm>
              <a:off x="0" y="28575"/>
              <a:ext cx="120126" cy="91551"/>
            </a:xfrm>
            <a:prstGeom prst="rect">
              <a:avLst/>
            </a:prstGeom>
          </p:spPr>
          <p:txBody>
            <a:bodyPr anchor="ctr" rtlCol="false" tIns="50800" lIns="50800" bIns="50800" rIns="50800"/>
            <a:lstStyle/>
            <a:p>
              <a:pPr algn="ctr">
                <a:lnSpc>
                  <a:spcPts val="2972"/>
                </a:lnSpc>
              </a:pPr>
            </a:p>
          </p:txBody>
        </p:sp>
      </p:grpSp>
      <p:sp>
        <p:nvSpPr>
          <p:cNvPr name="TextBox 6" id="6"/>
          <p:cNvSpPr txBox="true"/>
          <p:nvPr/>
        </p:nvSpPr>
        <p:spPr>
          <a:xfrm rot="0">
            <a:off x="1733892" y="1227278"/>
            <a:ext cx="5585861" cy="769288"/>
          </a:xfrm>
          <a:prstGeom prst="rect">
            <a:avLst/>
          </a:prstGeom>
        </p:spPr>
        <p:txBody>
          <a:bodyPr anchor="t" rtlCol="false" tIns="0" lIns="0" bIns="0" rIns="0">
            <a:spAutoFit/>
          </a:bodyPr>
          <a:lstStyle/>
          <a:p>
            <a:pPr algn="l">
              <a:lnSpc>
                <a:spcPts val="5735"/>
              </a:lnSpc>
              <a:spcBef>
                <a:spcPct val="0"/>
              </a:spcBef>
            </a:pPr>
            <a:r>
              <a:rPr lang="en-US" b="true" sz="5514">
                <a:solidFill>
                  <a:srgbClr val="FFFFFF"/>
                </a:solidFill>
                <a:latin typeface="Raleway Heavy"/>
                <a:ea typeface="Raleway Heavy"/>
                <a:cs typeface="Raleway Heavy"/>
                <a:sym typeface="Raleway Heavy"/>
              </a:rPr>
              <a:t> Methodology</a:t>
            </a:r>
          </a:p>
        </p:txBody>
      </p:sp>
      <p:sp>
        <p:nvSpPr>
          <p:cNvPr name="TextBox 7" id="7"/>
          <p:cNvSpPr txBox="true"/>
          <p:nvPr/>
        </p:nvSpPr>
        <p:spPr>
          <a:xfrm rot="0">
            <a:off x="1763359" y="3522799"/>
            <a:ext cx="7649460" cy="986228"/>
          </a:xfrm>
          <a:prstGeom prst="rect">
            <a:avLst/>
          </a:prstGeom>
        </p:spPr>
        <p:txBody>
          <a:bodyPr anchor="t" rtlCol="false" tIns="0" lIns="0" bIns="0" rIns="0">
            <a:spAutoFit/>
          </a:bodyPr>
          <a:lstStyle/>
          <a:p>
            <a:pPr algn="l" marL="603550" indent="-301775" lvl="1">
              <a:lnSpc>
                <a:spcPts val="3913"/>
              </a:lnSpc>
              <a:buFont typeface="Arial"/>
              <a:buChar char="•"/>
            </a:pPr>
            <a:r>
              <a:rPr lang="en-US" sz="2795">
                <a:solidFill>
                  <a:srgbClr val="FFFFFA"/>
                </a:solidFill>
                <a:latin typeface="Raleway"/>
                <a:ea typeface="Raleway"/>
                <a:cs typeface="Raleway"/>
                <a:sym typeface="Raleway"/>
              </a:rPr>
              <a:t>Tools Used: R Programming Environment &amp; GEO2R.</a:t>
            </a:r>
          </a:p>
        </p:txBody>
      </p:sp>
      <p:sp>
        <p:nvSpPr>
          <p:cNvPr name="TextBox 8" id="8"/>
          <p:cNvSpPr txBox="true"/>
          <p:nvPr/>
        </p:nvSpPr>
        <p:spPr>
          <a:xfrm rot="0">
            <a:off x="2468606" y="2611668"/>
            <a:ext cx="4073971" cy="606476"/>
          </a:xfrm>
          <a:prstGeom prst="rect">
            <a:avLst/>
          </a:prstGeom>
        </p:spPr>
        <p:txBody>
          <a:bodyPr anchor="t" rtlCol="false" tIns="0" lIns="0" bIns="0" rIns="0">
            <a:spAutoFit/>
          </a:bodyPr>
          <a:lstStyle/>
          <a:p>
            <a:pPr algn="l">
              <a:lnSpc>
                <a:spcPts val="4897"/>
              </a:lnSpc>
            </a:pPr>
            <a:r>
              <a:rPr lang="en-US" sz="3498" b="true">
                <a:solidFill>
                  <a:srgbClr val="FFFFFA"/>
                </a:solidFill>
                <a:latin typeface="Raleway Bold"/>
                <a:ea typeface="Raleway Bold"/>
                <a:cs typeface="Raleway Bold"/>
                <a:sym typeface="Raleway Bold"/>
              </a:rPr>
              <a:t>Primary Aim</a:t>
            </a:r>
          </a:p>
        </p:txBody>
      </p:sp>
      <p:sp>
        <p:nvSpPr>
          <p:cNvPr name="TextBox 9" id="9"/>
          <p:cNvSpPr txBox="true"/>
          <p:nvPr/>
        </p:nvSpPr>
        <p:spPr>
          <a:xfrm rot="0">
            <a:off x="9609840" y="3557094"/>
            <a:ext cx="7649460" cy="2967347"/>
          </a:xfrm>
          <a:prstGeom prst="rect">
            <a:avLst/>
          </a:prstGeom>
        </p:spPr>
        <p:txBody>
          <a:bodyPr anchor="t" rtlCol="false" tIns="0" lIns="0" bIns="0" rIns="0">
            <a:spAutoFit/>
          </a:bodyPr>
          <a:lstStyle/>
          <a:p>
            <a:pPr algn="l" marL="603550" indent="-301775" lvl="1">
              <a:lnSpc>
                <a:spcPts val="3913"/>
              </a:lnSpc>
              <a:buFont typeface="Arial"/>
              <a:buChar char="•"/>
            </a:pPr>
            <a:r>
              <a:rPr lang="en-US" sz="2795">
                <a:solidFill>
                  <a:srgbClr val="FFFFFA"/>
                </a:solidFill>
                <a:latin typeface="Raleway"/>
                <a:ea typeface="Raleway"/>
                <a:cs typeface="Raleway"/>
                <a:sym typeface="Raleway"/>
              </a:rPr>
              <a:t>Significant Upregulation: Log2 Fold Change &gt; 1.1</a:t>
            </a:r>
          </a:p>
          <a:p>
            <a:pPr algn="l" marL="603550" indent="-301775" lvl="1">
              <a:lnSpc>
                <a:spcPts val="3913"/>
              </a:lnSpc>
              <a:buFont typeface="Arial"/>
              <a:buChar char="•"/>
            </a:pPr>
            <a:r>
              <a:rPr lang="en-US" sz="2795">
                <a:solidFill>
                  <a:srgbClr val="FFFFFA"/>
                </a:solidFill>
                <a:latin typeface="Raleway"/>
                <a:ea typeface="Raleway"/>
                <a:cs typeface="Raleway"/>
                <a:sym typeface="Raleway"/>
              </a:rPr>
              <a:t>Significant Downregulation: Log2 Fold Change &lt; -1.1</a:t>
            </a:r>
          </a:p>
          <a:p>
            <a:pPr algn="l">
              <a:lnSpc>
                <a:spcPts val="3913"/>
              </a:lnSpc>
            </a:pPr>
          </a:p>
          <a:p>
            <a:pPr algn="l">
              <a:lnSpc>
                <a:spcPts val="3913"/>
              </a:lnSpc>
            </a:pPr>
          </a:p>
        </p:txBody>
      </p:sp>
      <p:sp>
        <p:nvSpPr>
          <p:cNvPr name="TextBox 10" id="10"/>
          <p:cNvSpPr txBox="true"/>
          <p:nvPr/>
        </p:nvSpPr>
        <p:spPr>
          <a:xfrm rot="0">
            <a:off x="10428331" y="2675355"/>
            <a:ext cx="6406521" cy="606476"/>
          </a:xfrm>
          <a:prstGeom prst="rect">
            <a:avLst/>
          </a:prstGeom>
        </p:spPr>
        <p:txBody>
          <a:bodyPr anchor="t" rtlCol="false" tIns="0" lIns="0" bIns="0" rIns="0">
            <a:spAutoFit/>
          </a:bodyPr>
          <a:lstStyle/>
          <a:p>
            <a:pPr algn="l">
              <a:lnSpc>
                <a:spcPts val="4897"/>
              </a:lnSpc>
            </a:pPr>
            <a:r>
              <a:rPr lang="en-US" sz="3498" b="true">
                <a:solidFill>
                  <a:srgbClr val="FFFFFA"/>
                </a:solidFill>
                <a:latin typeface="Raleway Bold"/>
                <a:ea typeface="Raleway Bold"/>
                <a:cs typeface="Raleway Bold"/>
                <a:sym typeface="Raleway Bold"/>
              </a:rPr>
              <a:t>Filtering Criteria</a:t>
            </a:r>
          </a:p>
        </p:txBody>
      </p:sp>
      <p:grpSp>
        <p:nvGrpSpPr>
          <p:cNvPr name="Group 11" id="11"/>
          <p:cNvGrpSpPr/>
          <p:nvPr/>
        </p:nvGrpSpPr>
        <p:grpSpPr>
          <a:xfrm rot="0">
            <a:off x="9609840" y="2784347"/>
            <a:ext cx="466588" cy="466588"/>
            <a:chOff x="0" y="0"/>
            <a:chExt cx="120126" cy="120126"/>
          </a:xfrm>
        </p:grpSpPr>
        <p:sp>
          <p:nvSpPr>
            <p:cNvPr name="Freeform 12" id="12"/>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3" id="13"/>
            <p:cNvSpPr txBox="true"/>
            <p:nvPr/>
          </p:nvSpPr>
          <p:spPr>
            <a:xfrm>
              <a:off x="0" y="28575"/>
              <a:ext cx="120126" cy="91551"/>
            </a:xfrm>
            <a:prstGeom prst="rect">
              <a:avLst/>
            </a:prstGeom>
          </p:spPr>
          <p:txBody>
            <a:bodyPr anchor="ctr" rtlCol="false" tIns="50800" lIns="50800" bIns="50800" rIns="50800"/>
            <a:lstStyle/>
            <a:p>
              <a:pPr algn="ctr">
                <a:lnSpc>
                  <a:spcPts val="2972"/>
                </a:lnSpc>
              </a:pPr>
            </a:p>
          </p:txBody>
        </p:sp>
      </p:grpSp>
      <p:sp>
        <p:nvSpPr>
          <p:cNvPr name="TextBox 14" id="14"/>
          <p:cNvSpPr txBox="true"/>
          <p:nvPr/>
        </p:nvSpPr>
        <p:spPr>
          <a:xfrm rot="0">
            <a:off x="1650115" y="6372041"/>
            <a:ext cx="7875948" cy="3052759"/>
          </a:xfrm>
          <a:prstGeom prst="rect">
            <a:avLst/>
          </a:prstGeom>
        </p:spPr>
        <p:txBody>
          <a:bodyPr anchor="t" rtlCol="false" tIns="0" lIns="0" bIns="0" rIns="0">
            <a:spAutoFit/>
          </a:bodyPr>
          <a:lstStyle/>
          <a:p>
            <a:pPr algn="l" marL="603550" indent="-301775" lvl="1">
              <a:lnSpc>
                <a:spcPts val="4892"/>
              </a:lnSpc>
              <a:buFont typeface="Arial"/>
              <a:buChar char="•"/>
            </a:pPr>
            <a:r>
              <a:rPr lang="en-US" b="true" sz="2795">
                <a:solidFill>
                  <a:srgbClr val="FFFFFA"/>
                </a:solidFill>
                <a:latin typeface="Raleway Bold"/>
                <a:ea typeface="Raleway Bold"/>
                <a:cs typeface="Raleway Bold"/>
                <a:sym typeface="Raleway Bold"/>
              </a:rPr>
              <a:t>Standardization:</a:t>
            </a:r>
            <a:r>
              <a:rPr lang="en-US" sz="2795">
                <a:solidFill>
                  <a:srgbClr val="FFFFFA"/>
                </a:solidFill>
                <a:latin typeface="Raleway"/>
                <a:ea typeface="Raleway"/>
                <a:cs typeface="Raleway"/>
                <a:sym typeface="Raleway"/>
              </a:rPr>
              <a:t> Aligned Gene IDs and harmonized statistical metrics (Log2FC &amp; P-values).</a:t>
            </a:r>
          </a:p>
          <a:p>
            <a:pPr algn="l" marL="603550" indent="-301775" lvl="1">
              <a:lnSpc>
                <a:spcPts val="4892"/>
              </a:lnSpc>
              <a:buFont typeface="Arial"/>
              <a:buChar char="•"/>
            </a:pPr>
            <a:r>
              <a:rPr lang="en-US" b="true" sz="2795">
                <a:solidFill>
                  <a:srgbClr val="FFFFFA"/>
                </a:solidFill>
                <a:latin typeface="Raleway Bold"/>
                <a:ea typeface="Raleway Bold"/>
                <a:cs typeface="Raleway Bold"/>
                <a:sym typeface="Raleway Bold"/>
              </a:rPr>
              <a:t>Integration</a:t>
            </a:r>
            <a:r>
              <a:rPr lang="en-US" sz="2795">
                <a:solidFill>
                  <a:srgbClr val="FFFFFA"/>
                </a:solidFill>
                <a:latin typeface="Raleway"/>
                <a:ea typeface="Raleway"/>
                <a:cs typeface="Raleway"/>
                <a:sym typeface="Raleway"/>
              </a:rPr>
              <a:t>: Merged datasets into a single analytical framework.</a:t>
            </a:r>
          </a:p>
        </p:txBody>
      </p:sp>
      <p:sp>
        <p:nvSpPr>
          <p:cNvPr name="TextBox 15" id="15"/>
          <p:cNvSpPr txBox="true"/>
          <p:nvPr/>
        </p:nvSpPr>
        <p:spPr>
          <a:xfrm rot="0">
            <a:off x="2468606" y="5700846"/>
            <a:ext cx="6406521" cy="606476"/>
          </a:xfrm>
          <a:prstGeom prst="rect">
            <a:avLst/>
          </a:prstGeom>
        </p:spPr>
        <p:txBody>
          <a:bodyPr anchor="t" rtlCol="false" tIns="0" lIns="0" bIns="0" rIns="0">
            <a:spAutoFit/>
          </a:bodyPr>
          <a:lstStyle/>
          <a:p>
            <a:pPr algn="l">
              <a:lnSpc>
                <a:spcPts val="4897"/>
              </a:lnSpc>
            </a:pPr>
            <a:r>
              <a:rPr lang="en-US" sz="3498" b="true">
                <a:solidFill>
                  <a:srgbClr val="FFFFFA"/>
                </a:solidFill>
                <a:latin typeface="Raleway Bold"/>
                <a:ea typeface="Raleway Bold"/>
                <a:cs typeface="Raleway Bold"/>
                <a:sym typeface="Raleway Bold"/>
              </a:rPr>
              <a:t>Data Processing</a:t>
            </a:r>
          </a:p>
        </p:txBody>
      </p:sp>
      <p:grpSp>
        <p:nvGrpSpPr>
          <p:cNvPr name="Group 16" id="16"/>
          <p:cNvGrpSpPr/>
          <p:nvPr/>
        </p:nvGrpSpPr>
        <p:grpSpPr>
          <a:xfrm rot="0">
            <a:off x="1650115" y="5808890"/>
            <a:ext cx="466588" cy="466588"/>
            <a:chOff x="0" y="0"/>
            <a:chExt cx="120126" cy="120126"/>
          </a:xfrm>
        </p:grpSpPr>
        <p:sp>
          <p:nvSpPr>
            <p:cNvPr name="Freeform 17" id="17"/>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18" id="18"/>
            <p:cNvSpPr txBox="true"/>
            <p:nvPr/>
          </p:nvSpPr>
          <p:spPr>
            <a:xfrm>
              <a:off x="0" y="28575"/>
              <a:ext cx="120126" cy="91551"/>
            </a:xfrm>
            <a:prstGeom prst="rect">
              <a:avLst/>
            </a:prstGeom>
          </p:spPr>
          <p:txBody>
            <a:bodyPr anchor="ctr" rtlCol="false" tIns="50800" lIns="50800" bIns="50800" rIns="50800"/>
            <a:lstStyle/>
            <a:p>
              <a:pPr algn="ctr">
                <a:lnSpc>
                  <a:spcPts val="2661"/>
                </a:lnSpc>
              </a:pPr>
            </a:p>
          </p:txBody>
        </p:sp>
      </p:grpSp>
      <p:sp>
        <p:nvSpPr>
          <p:cNvPr name="TextBox 19" id="19"/>
          <p:cNvSpPr txBox="true"/>
          <p:nvPr/>
        </p:nvSpPr>
        <p:spPr>
          <a:xfrm rot="0">
            <a:off x="9806862" y="6589667"/>
            <a:ext cx="7649460" cy="2991044"/>
          </a:xfrm>
          <a:prstGeom prst="rect">
            <a:avLst/>
          </a:prstGeom>
        </p:spPr>
        <p:txBody>
          <a:bodyPr anchor="t" rtlCol="false" tIns="0" lIns="0" bIns="0" rIns="0">
            <a:spAutoFit/>
          </a:bodyPr>
          <a:lstStyle/>
          <a:p>
            <a:pPr algn="l" marL="603550" indent="-301775" lvl="1">
              <a:lnSpc>
                <a:spcPts val="4892"/>
              </a:lnSpc>
              <a:buFont typeface="Arial"/>
              <a:buChar char="•"/>
            </a:pPr>
            <a:r>
              <a:rPr lang="en-US" sz="2795">
                <a:solidFill>
                  <a:srgbClr val="FFFFFA"/>
                </a:solidFill>
                <a:latin typeface="Raleway"/>
                <a:ea typeface="Raleway"/>
                <a:cs typeface="Raleway"/>
                <a:sym typeface="Raleway"/>
              </a:rPr>
              <a:t>Volcano Plots: To display global gene distribution</a:t>
            </a:r>
          </a:p>
          <a:p>
            <a:pPr algn="l" marL="603550" indent="-301775" lvl="1">
              <a:lnSpc>
                <a:spcPts val="4892"/>
              </a:lnSpc>
              <a:buFont typeface="Arial"/>
              <a:buChar char="•"/>
            </a:pPr>
            <a:r>
              <a:rPr lang="en-US" sz="2795">
                <a:solidFill>
                  <a:srgbClr val="FFFFFA"/>
                </a:solidFill>
                <a:latin typeface="Raleway"/>
                <a:ea typeface="Raleway"/>
                <a:cs typeface="Raleway"/>
                <a:sym typeface="Raleway"/>
              </a:rPr>
              <a:t>Heatmaps: To perform hierarchical clustering of top DEGs</a:t>
            </a:r>
          </a:p>
          <a:p>
            <a:pPr algn="l">
              <a:lnSpc>
                <a:spcPts val="3913"/>
              </a:lnSpc>
            </a:pPr>
          </a:p>
        </p:txBody>
      </p:sp>
      <p:sp>
        <p:nvSpPr>
          <p:cNvPr name="TextBox 20" id="20"/>
          <p:cNvSpPr txBox="true"/>
          <p:nvPr/>
        </p:nvSpPr>
        <p:spPr>
          <a:xfrm rot="0">
            <a:off x="10428854" y="5870453"/>
            <a:ext cx="6406521" cy="606476"/>
          </a:xfrm>
          <a:prstGeom prst="rect">
            <a:avLst/>
          </a:prstGeom>
        </p:spPr>
        <p:txBody>
          <a:bodyPr anchor="t" rtlCol="false" tIns="0" lIns="0" bIns="0" rIns="0">
            <a:spAutoFit/>
          </a:bodyPr>
          <a:lstStyle/>
          <a:p>
            <a:pPr algn="l">
              <a:lnSpc>
                <a:spcPts val="4897"/>
              </a:lnSpc>
            </a:pPr>
            <a:r>
              <a:rPr lang="en-US" sz="3498" b="true">
                <a:solidFill>
                  <a:srgbClr val="FFFFFA"/>
                </a:solidFill>
                <a:latin typeface="Raleway Bold"/>
                <a:ea typeface="Raleway Bold"/>
                <a:cs typeface="Raleway Bold"/>
                <a:sym typeface="Raleway Bold"/>
              </a:rPr>
              <a:t>Visualization</a:t>
            </a:r>
          </a:p>
        </p:txBody>
      </p:sp>
      <p:grpSp>
        <p:nvGrpSpPr>
          <p:cNvPr name="Group 21" id="21"/>
          <p:cNvGrpSpPr/>
          <p:nvPr/>
        </p:nvGrpSpPr>
        <p:grpSpPr>
          <a:xfrm rot="0">
            <a:off x="9609840" y="6010341"/>
            <a:ext cx="466588" cy="466588"/>
            <a:chOff x="0" y="0"/>
            <a:chExt cx="120126" cy="120126"/>
          </a:xfrm>
        </p:grpSpPr>
        <p:sp>
          <p:nvSpPr>
            <p:cNvPr name="Freeform 22" id="22"/>
            <p:cNvSpPr/>
            <p:nvPr/>
          </p:nvSpPr>
          <p:spPr>
            <a:xfrm flipH="false" flipV="false" rot="0">
              <a:off x="0" y="0"/>
              <a:ext cx="120126" cy="120126"/>
            </a:xfrm>
            <a:custGeom>
              <a:avLst/>
              <a:gdLst/>
              <a:ahLst/>
              <a:cxnLst/>
              <a:rect r="r" b="b" t="t" l="l"/>
              <a:pathLst>
                <a:path h="120126" w="120126">
                  <a:moveTo>
                    <a:pt x="0" y="0"/>
                  </a:moveTo>
                  <a:lnTo>
                    <a:pt x="120126" y="0"/>
                  </a:lnTo>
                  <a:lnTo>
                    <a:pt x="120126" y="120126"/>
                  </a:lnTo>
                  <a:lnTo>
                    <a:pt x="0" y="120126"/>
                  </a:lnTo>
                  <a:close/>
                </a:path>
              </a:pathLst>
            </a:custGeom>
            <a:gradFill rotWithShape="true">
              <a:gsLst>
                <a:gs pos="0">
                  <a:srgbClr val="C6269E">
                    <a:alpha val="100000"/>
                  </a:srgbClr>
                </a:gs>
                <a:gs pos="100000">
                  <a:srgbClr val="7A126A">
                    <a:alpha val="100000"/>
                  </a:srgbClr>
                </a:gs>
              </a:gsLst>
              <a:lin ang="0"/>
            </a:gradFill>
          </p:spPr>
        </p:sp>
        <p:sp>
          <p:nvSpPr>
            <p:cNvPr name="TextBox 23" id="23"/>
            <p:cNvSpPr txBox="true"/>
            <p:nvPr/>
          </p:nvSpPr>
          <p:spPr>
            <a:xfrm>
              <a:off x="0" y="28575"/>
              <a:ext cx="120126" cy="91551"/>
            </a:xfrm>
            <a:prstGeom prst="rect">
              <a:avLst/>
            </a:prstGeom>
          </p:spPr>
          <p:txBody>
            <a:bodyPr anchor="ctr" rtlCol="false" tIns="50800" lIns="50800" bIns="50800" rIns="50800"/>
            <a:lstStyle/>
            <a:p>
              <a:pPr algn="ctr">
                <a:lnSpc>
                  <a:spcPts val="2661"/>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BBBBBB"/>
        </a:solidFill>
      </p:bgPr>
    </p:bg>
    <p:spTree>
      <p:nvGrpSpPr>
        <p:cNvPr id="1" name=""/>
        <p:cNvGrpSpPr/>
        <p:nvPr/>
      </p:nvGrpSpPr>
      <p:grpSpPr>
        <a:xfrm>
          <a:off x="0" y="0"/>
          <a:ext cx="0" cy="0"/>
          <a:chOff x="0" y="0"/>
          <a:chExt cx="0" cy="0"/>
        </a:xfrm>
      </p:grpSpPr>
      <p:sp>
        <p:nvSpPr>
          <p:cNvPr name="Freeform 2" id="2"/>
          <p:cNvSpPr/>
          <p:nvPr/>
        </p:nvSpPr>
        <p:spPr>
          <a:xfrm flipH="false" flipV="false" rot="0">
            <a:off x="9275720" y="2738192"/>
            <a:ext cx="8545477" cy="1566890"/>
          </a:xfrm>
          <a:custGeom>
            <a:avLst/>
            <a:gdLst/>
            <a:ahLst/>
            <a:cxnLst/>
            <a:rect r="r" b="b" t="t" l="l"/>
            <a:pathLst>
              <a:path h="1566890" w="8545477">
                <a:moveTo>
                  <a:pt x="0" y="0"/>
                </a:moveTo>
                <a:lnTo>
                  <a:pt x="8545477" y="0"/>
                </a:lnTo>
                <a:lnTo>
                  <a:pt x="8545477" y="1566890"/>
                </a:lnTo>
                <a:lnTo>
                  <a:pt x="0" y="1566890"/>
                </a:lnTo>
                <a:lnTo>
                  <a:pt x="0" y="0"/>
                </a:lnTo>
                <a:close/>
              </a:path>
            </a:pathLst>
          </a:custGeom>
          <a:blipFill>
            <a:blip r:embed="rId2"/>
            <a:stretch>
              <a:fillRect l="0" t="0" r="0" b="0"/>
            </a:stretch>
          </a:blipFill>
        </p:spPr>
      </p:sp>
      <p:sp>
        <p:nvSpPr>
          <p:cNvPr name="Freeform 3" id="3"/>
          <p:cNvSpPr/>
          <p:nvPr/>
        </p:nvSpPr>
        <p:spPr>
          <a:xfrm flipH="false" flipV="false" rot="0">
            <a:off x="9291520" y="6985422"/>
            <a:ext cx="8779189" cy="1775027"/>
          </a:xfrm>
          <a:custGeom>
            <a:avLst/>
            <a:gdLst/>
            <a:ahLst/>
            <a:cxnLst/>
            <a:rect r="r" b="b" t="t" l="l"/>
            <a:pathLst>
              <a:path h="1775027" w="8779189">
                <a:moveTo>
                  <a:pt x="0" y="0"/>
                </a:moveTo>
                <a:lnTo>
                  <a:pt x="8779189" y="0"/>
                </a:lnTo>
                <a:lnTo>
                  <a:pt x="8779189" y="1775028"/>
                </a:lnTo>
                <a:lnTo>
                  <a:pt x="0" y="1775028"/>
                </a:lnTo>
                <a:lnTo>
                  <a:pt x="0" y="0"/>
                </a:lnTo>
                <a:close/>
              </a:path>
            </a:pathLst>
          </a:custGeom>
          <a:blipFill>
            <a:blip r:embed="rId3"/>
            <a:stretch>
              <a:fillRect l="0" t="0" r="0" b="0"/>
            </a:stretch>
          </a:blipFill>
        </p:spPr>
      </p:sp>
      <p:sp>
        <p:nvSpPr>
          <p:cNvPr name="Freeform 4" id="4"/>
          <p:cNvSpPr/>
          <p:nvPr/>
        </p:nvSpPr>
        <p:spPr>
          <a:xfrm flipH="false" flipV="false" rot="0">
            <a:off x="230462" y="3489130"/>
            <a:ext cx="6931461" cy="4618086"/>
          </a:xfrm>
          <a:custGeom>
            <a:avLst/>
            <a:gdLst/>
            <a:ahLst/>
            <a:cxnLst/>
            <a:rect r="r" b="b" t="t" l="l"/>
            <a:pathLst>
              <a:path h="4618086" w="6931461">
                <a:moveTo>
                  <a:pt x="0" y="0"/>
                </a:moveTo>
                <a:lnTo>
                  <a:pt x="6931461" y="0"/>
                </a:lnTo>
                <a:lnTo>
                  <a:pt x="6931461" y="4618086"/>
                </a:lnTo>
                <a:lnTo>
                  <a:pt x="0" y="4618086"/>
                </a:lnTo>
                <a:lnTo>
                  <a:pt x="0" y="0"/>
                </a:lnTo>
                <a:close/>
              </a:path>
            </a:pathLst>
          </a:custGeom>
          <a:blipFill>
            <a:blip r:embed="rId4"/>
            <a:stretch>
              <a:fillRect l="0" t="0" r="0" b="0"/>
            </a:stretch>
          </a:blipFill>
        </p:spPr>
      </p:sp>
      <p:sp>
        <p:nvSpPr>
          <p:cNvPr name="Freeform 5" id="5"/>
          <p:cNvSpPr/>
          <p:nvPr/>
        </p:nvSpPr>
        <p:spPr>
          <a:xfrm flipH="false" flipV="false" rot="-1920701">
            <a:off x="7188220" y="3993044"/>
            <a:ext cx="2080253" cy="624076"/>
          </a:xfrm>
          <a:custGeom>
            <a:avLst/>
            <a:gdLst/>
            <a:ahLst/>
            <a:cxnLst/>
            <a:rect r="r" b="b" t="t" l="l"/>
            <a:pathLst>
              <a:path h="624076" w="2080253">
                <a:moveTo>
                  <a:pt x="0" y="0"/>
                </a:moveTo>
                <a:lnTo>
                  <a:pt x="2080253" y="0"/>
                </a:lnTo>
                <a:lnTo>
                  <a:pt x="2080253" y="624076"/>
                </a:lnTo>
                <a:lnTo>
                  <a:pt x="0" y="62407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537388" y="456384"/>
            <a:ext cx="495942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Results</a:t>
            </a:r>
          </a:p>
        </p:txBody>
      </p:sp>
      <p:sp>
        <p:nvSpPr>
          <p:cNvPr name="TextBox 7" id="7"/>
          <p:cNvSpPr txBox="true"/>
          <p:nvPr/>
        </p:nvSpPr>
        <p:spPr>
          <a:xfrm rot="0">
            <a:off x="400430" y="1654619"/>
            <a:ext cx="7548602" cy="659064"/>
          </a:xfrm>
          <a:prstGeom prst="rect">
            <a:avLst/>
          </a:prstGeom>
        </p:spPr>
        <p:txBody>
          <a:bodyPr anchor="t" rtlCol="false" tIns="0" lIns="0" bIns="0" rIns="0">
            <a:spAutoFit/>
          </a:bodyPr>
          <a:lstStyle/>
          <a:p>
            <a:pPr algn="l">
              <a:lnSpc>
                <a:spcPts val="4967"/>
              </a:lnSpc>
              <a:spcBef>
                <a:spcPct val="0"/>
              </a:spcBef>
            </a:pPr>
            <a:r>
              <a:rPr lang="en-US" b="true" sz="4776">
                <a:solidFill>
                  <a:srgbClr val="C6269E"/>
                </a:solidFill>
                <a:latin typeface="Raleway Bold"/>
                <a:ea typeface="Raleway Bold"/>
                <a:cs typeface="Raleway Bold"/>
                <a:sym typeface="Raleway Bold"/>
              </a:rPr>
              <a:t>Volcano Plot</a:t>
            </a:r>
          </a:p>
        </p:txBody>
      </p:sp>
      <p:sp>
        <p:nvSpPr>
          <p:cNvPr name="Freeform 8" id="8"/>
          <p:cNvSpPr/>
          <p:nvPr/>
        </p:nvSpPr>
        <p:spPr>
          <a:xfrm flipH="true" flipV="false" rot="-9682177">
            <a:off x="7188220" y="7167210"/>
            <a:ext cx="2080253" cy="624076"/>
          </a:xfrm>
          <a:custGeom>
            <a:avLst/>
            <a:gdLst/>
            <a:ahLst/>
            <a:cxnLst/>
            <a:rect r="r" b="b" t="t" l="l"/>
            <a:pathLst>
              <a:path h="624076" w="2080253">
                <a:moveTo>
                  <a:pt x="2080253" y="0"/>
                </a:moveTo>
                <a:lnTo>
                  <a:pt x="0" y="0"/>
                </a:lnTo>
                <a:lnTo>
                  <a:pt x="0" y="624076"/>
                </a:lnTo>
                <a:lnTo>
                  <a:pt x="2080253" y="624076"/>
                </a:lnTo>
                <a:lnTo>
                  <a:pt x="2080253"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92529" y="8509488"/>
            <a:ext cx="7203858" cy="1134654"/>
          </a:xfrm>
          <a:prstGeom prst="rect">
            <a:avLst/>
          </a:prstGeom>
        </p:spPr>
        <p:txBody>
          <a:bodyPr anchor="t" rtlCol="false" tIns="0" lIns="0" bIns="0" rIns="0">
            <a:spAutoFit/>
          </a:bodyPr>
          <a:lstStyle/>
          <a:p>
            <a:pPr algn="l">
              <a:lnSpc>
                <a:spcPts val="2991"/>
              </a:lnSpc>
              <a:spcBef>
                <a:spcPct val="0"/>
              </a:spcBef>
            </a:pPr>
            <a:r>
              <a:rPr lang="en-US" sz="2876">
                <a:solidFill>
                  <a:srgbClr val="FFFFFA"/>
                </a:solidFill>
                <a:latin typeface="Raleway"/>
                <a:ea typeface="Raleway"/>
                <a:cs typeface="Raleway"/>
                <a:sym typeface="Raleway"/>
              </a:rPr>
              <a:t>The plot shows the genes after the analysis illustrating downregulated genes in blue and up regulated ones in pink.</a:t>
            </a:r>
          </a:p>
        </p:txBody>
      </p:sp>
      <p:sp>
        <p:nvSpPr>
          <p:cNvPr name="TextBox 10" id="10"/>
          <p:cNvSpPr txBox="true"/>
          <p:nvPr/>
        </p:nvSpPr>
        <p:spPr>
          <a:xfrm rot="0">
            <a:off x="9313654" y="1979388"/>
            <a:ext cx="6950511" cy="466629"/>
          </a:xfrm>
          <a:prstGeom prst="rect">
            <a:avLst/>
          </a:prstGeom>
        </p:spPr>
        <p:txBody>
          <a:bodyPr anchor="t" rtlCol="false" tIns="0" lIns="0" bIns="0" rIns="0">
            <a:spAutoFit/>
          </a:bodyPr>
          <a:lstStyle/>
          <a:p>
            <a:pPr algn="l">
              <a:lnSpc>
                <a:spcPts val="3407"/>
              </a:lnSpc>
              <a:spcBef>
                <a:spcPct val="0"/>
              </a:spcBef>
            </a:pPr>
            <a:r>
              <a:rPr lang="en-US" b="true" sz="3276">
                <a:solidFill>
                  <a:srgbClr val="C6269E"/>
                </a:solidFill>
                <a:latin typeface="Raleway Bold"/>
                <a:ea typeface="Raleway Bold"/>
                <a:cs typeface="Raleway Bold"/>
                <a:sym typeface="Raleway Bold"/>
              </a:rPr>
              <a:t>Upregulated</a:t>
            </a:r>
          </a:p>
        </p:txBody>
      </p:sp>
      <p:sp>
        <p:nvSpPr>
          <p:cNvPr name="TextBox 11" id="11"/>
          <p:cNvSpPr txBox="true"/>
          <p:nvPr/>
        </p:nvSpPr>
        <p:spPr>
          <a:xfrm rot="0">
            <a:off x="9313654" y="6269798"/>
            <a:ext cx="6950511" cy="455031"/>
          </a:xfrm>
          <a:prstGeom prst="rect">
            <a:avLst/>
          </a:prstGeom>
        </p:spPr>
        <p:txBody>
          <a:bodyPr anchor="t" rtlCol="false" tIns="0" lIns="0" bIns="0" rIns="0">
            <a:spAutoFit/>
          </a:bodyPr>
          <a:lstStyle/>
          <a:p>
            <a:pPr algn="l">
              <a:lnSpc>
                <a:spcPts val="3303"/>
              </a:lnSpc>
              <a:spcBef>
                <a:spcPct val="0"/>
              </a:spcBef>
            </a:pPr>
            <a:r>
              <a:rPr lang="en-US" b="true" sz="3176">
                <a:solidFill>
                  <a:srgbClr val="C6269E"/>
                </a:solidFill>
                <a:latin typeface="Raleway Bold"/>
                <a:ea typeface="Raleway Bold"/>
                <a:cs typeface="Raleway Bold"/>
                <a:sym typeface="Raleway Bold"/>
              </a:rPr>
              <a:t>Downregulated</a:t>
            </a:r>
          </a:p>
        </p:txBody>
      </p:sp>
      <p:sp>
        <p:nvSpPr>
          <p:cNvPr name="Freeform 12" id="12"/>
          <p:cNvSpPr/>
          <p:nvPr/>
        </p:nvSpPr>
        <p:spPr>
          <a:xfrm flipH="false" flipV="false" rot="0">
            <a:off x="10110513" y="-12925950"/>
            <a:ext cx="17956749" cy="18046984"/>
          </a:xfrm>
          <a:custGeom>
            <a:avLst/>
            <a:gdLst/>
            <a:ahLst/>
            <a:cxnLst/>
            <a:rect r="r" b="b" t="t" l="l"/>
            <a:pathLst>
              <a:path h="18046984" w="17956749">
                <a:moveTo>
                  <a:pt x="0" y="0"/>
                </a:moveTo>
                <a:lnTo>
                  <a:pt x="17956749" y="0"/>
                </a:lnTo>
                <a:lnTo>
                  <a:pt x="17956749" y="18046985"/>
                </a:lnTo>
                <a:lnTo>
                  <a:pt x="0" y="18046985"/>
                </a:lnTo>
                <a:lnTo>
                  <a:pt x="0" y="0"/>
                </a:lnTo>
                <a:close/>
              </a:path>
            </a:pathLst>
          </a:custGeom>
          <a:blipFill>
            <a:blip r:embed="rId7"/>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BBBBBB"/>
        </a:solidFill>
      </p:bgPr>
    </p:bg>
    <p:spTree>
      <p:nvGrpSpPr>
        <p:cNvPr id="1" name=""/>
        <p:cNvGrpSpPr/>
        <p:nvPr/>
      </p:nvGrpSpPr>
      <p:grpSpPr>
        <a:xfrm>
          <a:off x="0" y="0"/>
          <a:ext cx="0" cy="0"/>
          <a:chOff x="0" y="0"/>
          <a:chExt cx="0" cy="0"/>
        </a:xfrm>
      </p:grpSpPr>
      <p:sp>
        <p:nvSpPr>
          <p:cNvPr name="Freeform 2" id="2"/>
          <p:cNvSpPr/>
          <p:nvPr/>
        </p:nvSpPr>
        <p:spPr>
          <a:xfrm flipH="false" flipV="false" rot="0">
            <a:off x="537388" y="2662281"/>
            <a:ext cx="7046626" cy="7046626"/>
          </a:xfrm>
          <a:custGeom>
            <a:avLst/>
            <a:gdLst/>
            <a:ahLst/>
            <a:cxnLst/>
            <a:rect r="r" b="b" t="t" l="l"/>
            <a:pathLst>
              <a:path h="7046626" w="7046626">
                <a:moveTo>
                  <a:pt x="0" y="0"/>
                </a:moveTo>
                <a:lnTo>
                  <a:pt x="7046627" y="0"/>
                </a:lnTo>
                <a:lnTo>
                  <a:pt x="7046627" y="7046626"/>
                </a:lnTo>
                <a:lnTo>
                  <a:pt x="0" y="7046626"/>
                </a:lnTo>
                <a:lnTo>
                  <a:pt x="0" y="0"/>
                </a:lnTo>
                <a:close/>
              </a:path>
            </a:pathLst>
          </a:custGeom>
          <a:blipFill>
            <a:blip r:embed="rId2"/>
            <a:stretch>
              <a:fillRect l="0" t="0" r="0" b="0"/>
            </a:stretch>
          </a:blipFill>
        </p:spPr>
      </p:sp>
      <p:sp>
        <p:nvSpPr>
          <p:cNvPr name="TextBox 3" id="3"/>
          <p:cNvSpPr txBox="true"/>
          <p:nvPr/>
        </p:nvSpPr>
        <p:spPr>
          <a:xfrm rot="0">
            <a:off x="537388" y="456384"/>
            <a:ext cx="495942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Results</a:t>
            </a:r>
          </a:p>
        </p:txBody>
      </p:sp>
      <p:sp>
        <p:nvSpPr>
          <p:cNvPr name="TextBox 4" id="4"/>
          <p:cNvSpPr txBox="true"/>
          <p:nvPr/>
        </p:nvSpPr>
        <p:spPr>
          <a:xfrm rot="0">
            <a:off x="400430" y="1654619"/>
            <a:ext cx="7548602" cy="659064"/>
          </a:xfrm>
          <a:prstGeom prst="rect">
            <a:avLst/>
          </a:prstGeom>
        </p:spPr>
        <p:txBody>
          <a:bodyPr anchor="t" rtlCol="false" tIns="0" lIns="0" bIns="0" rIns="0">
            <a:spAutoFit/>
          </a:bodyPr>
          <a:lstStyle/>
          <a:p>
            <a:pPr algn="l">
              <a:lnSpc>
                <a:spcPts val="4967"/>
              </a:lnSpc>
              <a:spcBef>
                <a:spcPct val="0"/>
              </a:spcBef>
            </a:pPr>
            <a:r>
              <a:rPr lang="en-US" b="true" sz="4776">
                <a:solidFill>
                  <a:srgbClr val="C6269E"/>
                </a:solidFill>
                <a:latin typeface="Raleway Bold"/>
                <a:ea typeface="Raleway Bold"/>
                <a:cs typeface="Raleway Bold"/>
                <a:sym typeface="Raleway Bold"/>
              </a:rPr>
              <a:t>Heat Map</a:t>
            </a:r>
          </a:p>
        </p:txBody>
      </p:sp>
      <p:sp>
        <p:nvSpPr>
          <p:cNvPr name="TextBox 5" id="5"/>
          <p:cNvSpPr txBox="true"/>
          <p:nvPr/>
        </p:nvSpPr>
        <p:spPr>
          <a:xfrm rot="0">
            <a:off x="7949033" y="4366447"/>
            <a:ext cx="10122109" cy="2024200"/>
          </a:xfrm>
          <a:prstGeom prst="rect">
            <a:avLst/>
          </a:prstGeom>
        </p:spPr>
        <p:txBody>
          <a:bodyPr anchor="t" rtlCol="false" tIns="0" lIns="0" bIns="0" rIns="0">
            <a:spAutoFit/>
          </a:bodyPr>
          <a:lstStyle/>
          <a:p>
            <a:pPr algn="just">
              <a:lnSpc>
                <a:spcPts val="3180"/>
              </a:lnSpc>
              <a:spcBef>
                <a:spcPct val="0"/>
              </a:spcBef>
            </a:pPr>
            <a:r>
              <a:rPr lang="en-US" b="true" sz="3058">
                <a:solidFill>
                  <a:srgbClr val="F2F1EB"/>
                </a:solidFill>
                <a:latin typeface="Raleway Bold"/>
                <a:ea typeface="Raleway Bold"/>
                <a:cs typeface="Raleway Bold"/>
                <a:sym typeface="Raleway Bold"/>
              </a:rPr>
              <a:t>A heat map utilizing a blue-white-red color gradient to visualize expression patterns. Hierarchical clustering separated samples into distinct groups, confirming that this gene set consistently differentiates the experimental conditions. </a:t>
            </a:r>
          </a:p>
        </p:txBody>
      </p:sp>
      <p:sp>
        <p:nvSpPr>
          <p:cNvPr name="Freeform 6" id="6"/>
          <p:cNvSpPr/>
          <p:nvPr/>
        </p:nvSpPr>
        <p:spPr>
          <a:xfrm flipH="false" flipV="false" rot="0">
            <a:off x="11152053" y="-12687487"/>
            <a:ext cx="17956749" cy="18046984"/>
          </a:xfrm>
          <a:custGeom>
            <a:avLst/>
            <a:gdLst/>
            <a:ahLst/>
            <a:cxnLst/>
            <a:rect r="r" b="b" t="t" l="l"/>
            <a:pathLst>
              <a:path h="18046984" w="17956749">
                <a:moveTo>
                  <a:pt x="0" y="0"/>
                </a:moveTo>
                <a:lnTo>
                  <a:pt x="17956749" y="0"/>
                </a:lnTo>
                <a:lnTo>
                  <a:pt x="17956749" y="18046984"/>
                </a:lnTo>
                <a:lnTo>
                  <a:pt x="0" y="18046984"/>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BBBBBB"/>
        </a:solidFill>
      </p:bgPr>
    </p:bg>
    <p:spTree>
      <p:nvGrpSpPr>
        <p:cNvPr id="1" name=""/>
        <p:cNvGrpSpPr/>
        <p:nvPr/>
      </p:nvGrpSpPr>
      <p:grpSpPr>
        <a:xfrm>
          <a:off x="0" y="0"/>
          <a:ext cx="0" cy="0"/>
          <a:chOff x="0" y="0"/>
          <a:chExt cx="0" cy="0"/>
        </a:xfrm>
      </p:grpSpPr>
      <p:sp>
        <p:nvSpPr>
          <p:cNvPr name="Freeform 2" id="2"/>
          <p:cNvSpPr/>
          <p:nvPr/>
        </p:nvSpPr>
        <p:spPr>
          <a:xfrm flipH="false" flipV="false" rot="0">
            <a:off x="537388" y="2408933"/>
            <a:ext cx="11249231" cy="7878067"/>
          </a:xfrm>
          <a:custGeom>
            <a:avLst/>
            <a:gdLst/>
            <a:ahLst/>
            <a:cxnLst/>
            <a:rect r="r" b="b" t="t" l="l"/>
            <a:pathLst>
              <a:path h="7878067" w="11249231">
                <a:moveTo>
                  <a:pt x="0" y="0"/>
                </a:moveTo>
                <a:lnTo>
                  <a:pt x="11249231" y="0"/>
                </a:lnTo>
                <a:lnTo>
                  <a:pt x="11249231" y="7878067"/>
                </a:lnTo>
                <a:lnTo>
                  <a:pt x="0" y="7878067"/>
                </a:lnTo>
                <a:lnTo>
                  <a:pt x="0" y="0"/>
                </a:lnTo>
                <a:close/>
              </a:path>
            </a:pathLst>
          </a:custGeom>
          <a:blipFill>
            <a:blip r:embed="rId2"/>
            <a:stretch>
              <a:fillRect l="0" t="0" r="0" b="0"/>
            </a:stretch>
          </a:blipFill>
        </p:spPr>
      </p:sp>
      <p:sp>
        <p:nvSpPr>
          <p:cNvPr name="TextBox 3" id="3"/>
          <p:cNvSpPr txBox="true"/>
          <p:nvPr/>
        </p:nvSpPr>
        <p:spPr>
          <a:xfrm rot="0">
            <a:off x="537388" y="456384"/>
            <a:ext cx="4959427" cy="1032467"/>
          </a:xfrm>
          <a:prstGeom prst="rect">
            <a:avLst/>
          </a:prstGeom>
        </p:spPr>
        <p:txBody>
          <a:bodyPr anchor="t" rtlCol="false" tIns="0" lIns="0" bIns="0" rIns="0">
            <a:spAutoFit/>
          </a:bodyPr>
          <a:lstStyle/>
          <a:p>
            <a:pPr algn="l">
              <a:lnSpc>
                <a:spcPts val="7774"/>
              </a:lnSpc>
              <a:spcBef>
                <a:spcPct val="0"/>
              </a:spcBef>
            </a:pPr>
            <a:r>
              <a:rPr lang="en-US" b="true" sz="7475">
                <a:solidFill>
                  <a:srgbClr val="FFFFFF"/>
                </a:solidFill>
                <a:latin typeface="Raleway Heavy"/>
                <a:ea typeface="Raleway Heavy"/>
                <a:cs typeface="Raleway Heavy"/>
                <a:sym typeface="Raleway Heavy"/>
              </a:rPr>
              <a:t>Results</a:t>
            </a:r>
          </a:p>
        </p:txBody>
      </p:sp>
      <p:sp>
        <p:nvSpPr>
          <p:cNvPr name="TextBox 4" id="4"/>
          <p:cNvSpPr txBox="true"/>
          <p:nvPr/>
        </p:nvSpPr>
        <p:spPr>
          <a:xfrm rot="0">
            <a:off x="537388" y="1652697"/>
            <a:ext cx="7548602" cy="659064"/>
          </a:xfrm>
          <a:prstGeom prst="rect">
            <a:avLst/>
          </a:prstGeom>
        </p:spPr>
        <p:txBody>
          <a:bodyPr anchor="t" rtlCol="false" tIns="0" lIns="0" bIns="0" rIns="0">
            <a:spAutoFit/>
          </a:bodyPr>
          <a:lstStyle/>
          <a:p>
            <a:pPr algn="l">
              <a:lnSpc>
                <a:spcPts val="4967"/>
              </a:lnSpc>
              <a:spcBef>
                <a:spcPct val="0"/>
              </a:spcBef>
            </a:pPr>
            <a:r>
              <a:rPr lang="en-US" b="true" sz="4776">
                <a:solidFill>
                  <a:srgbClr val="C6269E"/>
                </a:solidFill>
                <a:latin typeface="Raleway Bold"/>
                <a:ea typeface="Raleway Bold"/>
                <a:cs typeface="Raleway Bold"/>
                <a:sym typeface="Raleway Bold"/>
              </a:rPr>
              <a:t>TNF Pathway</a:t>
            </a:r>
          </a:p>
        </p:txBody>
      </p:sp>
      <p:sp>
        <p:nvSpPr>
          <p:cNvPr name="Freeform 5" id="5"/>
          <p:cNvSpPr/>
          <p:nvPr/>
        </p:nvSpPr>
        <p:spPr>
          <a:xfrm flipH="false" flipV="false" rot="0">
            <a:off x="11011304" y="-12691936"/>
            <a:ext cx="17956749" cy="18046984"/>
          </a:xfrm>
          <a:custGeom>
            <a:avLst/>
            <a:gdLst/>
            <a:ahLst/>
            <a:cxnLst/>
            <a:rect r="r" b="b" t="t" l="l"/>
            <a:pathLst>
              <a:path h="18046984" w="17956749">
                <a:moveTo>
                  <a:pt x="0" y="0"/>
                </a:moveTo>
                <a:lnTo>
                  <a:pt x="17956750" y="0"/>
                </a:lnTo>
                <a:lnTo>
                  <a:pt x="17956750" y="18046985"/>
                </a:lnTo>
                <a:lnTo>
                  <a:pt x="0" y="18046985"/>
                </a:lnTo>
                <a:lnTo>
                  <a:pt x="0" y="0"/>
                </a:lnTo>
                <a:close/>
              </a:path>
            </a:pathLst>
          </a:custGeom>
          <a:blipFill>
            <a:blip r:embed="rId3"/>
            <a:stretch>
              <a:fillRect l="0" t="0" r="0" b="0"/>
            </a:stretch>
          </a:blipFill>
        </p:spPr>
      </p:sp>
      <p:sp>
        <p:nvSpPr>
          <p:cNvPr name="TextBox 6" id="6"/>
          <p:cNvSpPr txBox="true"/>
          <p:nvPr/>
        </p:nvSpPr>
        <p:spPr>
          <a:xfrm rot="0">
            <a:off x="12115780" y="4962043"/>
            <a:ext cx="5955950" cy="824111"/>
          </a:xfrm>
          <a:prstGeom prst="rect">
            <a:avLst/>
          </a:prstGeom>
        </p:spPr>
        <p:txBody>
          <a:bodyPr anchor="t" rtlCol="false" tIns="0" lIns="0" bIns="0" rIns="0">
            <a:spAutoFit/>
          </a:bodyPr>
          <a:lstStyle/>
          <a:p>
            <a:pPr algn="just">
              <a:lnSpc>
                <a:spcPts val="3180"/>
              </a:lnSpc>
              <a:spcBef>
                <a:spcPct val="0"/>
              </a:spcBef>
            </a:pPr>
            <a:r>
              <a:rPr lang="en-US" b="true" sz="3058">
                <a:solidFill>
                  <a:srgbClr val="F2F1EB"/>
                </a:solidFill>
                <a:latin typeface="Raleway Bold"/>
                <a:ea typeface="Raleway Bold"/>
                <a:cs typeface="Raleway Bold"/>
                <a:sym typeface="Raleway Bold"/>
              </a:rPr>
              <a:t>Upregulation of Ccl2, Cxcl1, Cxcl2, Cxcl3</a:t>
            </a:r>
          </a:p>
        </p:txBody>
      </p:sp>
      <p:grpSp>
        <p:nvGrpSpPr>
          <p:cNvPr name="Group 7" id="7"/>
          <p:cNvGrpSpPr/>
          <p:nvPr/>
        </p:nvGrpSpPr>
        <p:grpSpPr>
          <a:xfrm rot="0">
            <a:off x="9327931" y="2621321"/>
            <a:ext cx="1505474" cy="150547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000000">
                <a:alpha val="0"/>
              </a:srgbClr>
            </a:solidFill>
            <a:ln w="38100" cap="sq">
              <a:solidFill>
                <a:srgbClr val="FFDE59"/>
              </a:solidFill>
              <a:prstDash val="solid"/>
              <a:miter/>
            </a:ln>
          </p:spPr>
        </p:sp>
        <p:sp>
          <p:nvSpPr>
            <p:cNvPr name="TextBox 9" id="9"/>
            <p:cNvSpPr txBox="true"/>
            <p:nvPr/>
          </p:nvSpPr>
          <p:spPr>
            <a:xfrm>
              <a:off x="76200" y="104775"/>
              <a:ext cx="660400" cy="631825"/>
            </a:xfrm>
            <a:prstGeom prst="rect">
              <a:avLst/>
            </a:prstGeom>
          </p:spPr>
          <p:txBody>
            <a:bodyPr anchor="ctr" rtlCol="false" tIns="50800" lIns="50800" bIns="50800" rIns="50800"/>
            <a:lstStyle/>
            <a:p>
              <a:pPr algn="ctr">
                <a:lnSpc>
                  <a:spcPts val="2557"/>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DAG-fHscx8w</dc:identifier>
  <dcterms:modified xsi:type="dcterms:W3CDTF">2011-08-01T06:04:30Z</dcterms:modified>
  <cp:revision>1</cp:revision>
  <dc:title>Advanced and Data Analysis Project</dc:title>
</cp:coreProperties>
</file>

<file path=docProps/thumbnail.jpeg>
</file>